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6" r:id="rId24"/>
    <p:sldId id="279" r:id="rId25"/>
    <p:sldId id="280" r:id="rId26"/>
    <p:sldId id="281" r:id="rId27"/>
    <p:sldId id="283" r:id="rId28"/>
    <p:sldId id="284" r:id="rId29"/>
    <p:sldId id="282" r:id="rId30"/>
    <p:sldId id="285" r:id="rId31"/>
    <p:sldId id="286" r:id="rId32"/>
    <p:sldId id="288" r:id="rId33"/>
    <p:sldId id="289" r:id="rId34"/>
    <p:sldId id="287" r:id="rId35"/>
    <p:sldId id="298" r:id="rId36"/>
    <p:sldId id="300" r:id="rId37"/>
    <p:sldId id="301" r:id="rId38"/>
    <p:sldId id="295" r:id="rId39"/>
    <p:sldId id="291" r:id="rId40"/>
    <p:sldId id="296" r:id="rId41"/>
    <p:sldId id="297" r:id="rId42"/>
    <p:sldId id="29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6/9/2014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6/9/2014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6/9/2014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6/9/2014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6/9/2014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6/9/2014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6/9/2014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6/9/2014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6/9/2014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6/9/2014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6/9/2014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6/9/2014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7220" y="716276"/>
            <a:ext cx="9144000" cy="2657990"/>
          </a:xfrm>
        </p:spPr>
        <p:txBody>
          <a:bodyPr>
            <a:noAutofit/>
          </a:bodyPr>
          <a:lstStyle/>
          <a:p>
            <a:r>
              <a:rPr lang="en-US" sz="5000" b="1" dirty="0" smtClean="0"/>
              <a:t>Employing  Technology  in  </a:t>
            </a:r>
            <a:r>
              <a:rPr lang="en-US" sz="5000" b="1" dirty="0" smtClean="0"/>
              <a:t>Conducting</a:t>
            </a:r>
            <a:r>
              <a:rPr lang="en-US" sz="5000" b="1" dirty="0" smtClean="0"/>
              <a:t/>
            </a:r>
            <a:br>
              <a:rPr lang="en-US" sz="5000" b="1" dirty="0" smtClean="0"/>
            </a:br>
            <a:r>
              <a:rPr lang="en-US" sz="5000" b="1" dirty="0" smtClean="0"/>
              <a:t>Grounded  Theory  Research  </a:t>
            </a:r>
            <a:r>
              <a:rPr lang="en-US" sz="5000" b="1" dirty="0" smtClean="0"/>
              <a:t>in</a:t>
            </a:r>
            <a:r>
              <a:rPr lang="en-US" sz="5000" b="1" dirty="0" smtClean="0"/>
              <a:t/>
            </a:r>
            <a:br>
              <a:rPr lang="en-US" sz="5000" b="1" dirty="0" smtClean="0"/>
            </a:br>
            <a:r>
              <a:rPr lang="en-US" sz="5000" b="1" dirty="0" smtClean="0"/>
              <a:t>Applied  Linguistics</a:t>
            </a:r>
            <a:endParaRPr lang="th-TH" sz="5000" b="1" dirty="0"/>
          </a:p>
        </p:txBody>
      </p:sp>
      <p:sp>
        <p:nvSpPr>
          <p:cNvPr id="3" name="Subtitle 2"/>
          <p:cNvSpPr>
            <a:spLocks noGrp="1"/>
          </p:cNvSpPr>
          <p:nvPr>
            <p:ph type="subTitle" idx="1"/>
          </p:nvPr>
        </p:nvSpPr>
        <p:spPr>
          <a:xfrm>
            <a:off x="1527220" y="5215944"/>
            <a:ext cx="9144000" cy="1293075"/>
          </a:xfrm>
        </p:spPr>
        <p:txBody>
          <a:bodyPr>
            <a:noAutofit/>
          </a:bodyPr>
          <a:lstStyle/>
          <a:p>
            <a:r>
              <a:rPr lang="en-US" sz="2000" b="1" dirty="0" err="1" smtClean="0"/>
              <a:t>Dr</a:t>
            </a:r>
            <a:r>
              <a:rPr lang="en-US" sz="2000" b="1" dirty="0" smtClean="0"/>
              <a:t> Bordin Chinda</a:t>
            </a:r>
          </a:p>
          <a:p>
            <a:r>
              <a:rPr lang="en-US" sz="2000" dirty="0" smtClean="0"/>
              <a:t>English Department, Chiang Mai </a:t>
            </a:r>
            <a:r>
              <a:rPr lang="en-US" sz="2000" dirty="0" smtClean="0"/>
              <a:t>University, THAILAND</a:t>
            </a:r>
            <a:endParaRPr lang="en-US" sz="2000" dirty="0" smtClean="0"/>
          </a:p>
          <a:p>
            <a:r>
              <a:rPr lang="en-US" sz="2000" dirty="0" smtClean="0"/>
              <a:t>bordin.chinda@cmu.ac.th</a:t>
            </a:r>
            <a:endParaRPr lang="th-TH" sz="2000" dirty="0"/>
          </a:p>
        </p:txBody>
      </p:sp>
      <p:sp>
        <p:nvSpPr>
          <p:cNvPr id="4" name="Subtitle 2"/>
          <p:cNvSpPr txBox="1">
            <a:spLocks/>
          </p:cNvSpPr>
          <p:nvPr/>
        </p:nvSpPr>
        <p:spPr>
          <a:xfrm>
            <a:off x="1527220" y="3339549"/>
            <a:ext cx="9144000" cy="1033667"/>
          </a:xfrm>
          <a:prstGeom prst="rect">
            <a:avLst/>
          </a:prstGeom>
        </p:spPr>
        <p:txBody>
          <a:bodyPr vert="horz" lIns="91440" tIns="45720" rIns="91440" bIns="45720" rtlCol="0" anchor="b">
            <a:noAutofit/>
          </a:bodyPr>
          <a:lstStyle>
            <a:lvl1pPr marL="0" indent="0" algn="r" defTabSz="914400" rtl="0" eaLnBrk="1" latinLnBrk="0" hangingPunct="1">
              <a:lnSpc>
                <a:spcPct val="90000"/>
              </a:lnSpc>
              <a:spcBef>
                <a:spcPts val="1000"/>
              </a:spcBef>
              <a:buFont typeface="Arial" panose="020B0604020202020204" pitchFamily="34" charset="0"/>
              <a:buNone/>
              <a:defRPr sz="3200" b="0" kern="120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dirty="0">
                <a:solidFill>
                  <a:schemeClr val="tx1"/>
                </a:solidFill>
              </a:rPr>
              <a:t>King </a:t>
            </a:r>
            <a:r>
              <a:rPr lang="en-US" sz="2800" dirty="0" err="1">
                <a:solidFill>
                  <a:schemeClr val="tx1"/>
                </a:solidFill>
              </a:rPr>
              <a:t>Mongkut's</a:t>
            </a:r>
            <a:r>
              <a:rPr lang="en-US" sz="2800" dirty="0">
                <a:solidFill>
                  <a:schemeClr val="tx1"/>
                </a:solidFill>
              </a:rPr>
              <a:t> University of Technology </a:t>
            </a:r>
            <a:r>
              <a:rPr lang="en-US" sz="2800" dirty="0" err="1" smtClean="0">
                <a:solidFill>
                  <a:schemeClr val="tx1"/>
                </a:solidFill>
              </a:rPr>
              <a:t>Thonburi</a:t>
            </a:r>
            <a:endParaRPr lang="en-US" sz="2800" dirty="0" smtClean="0">
              <a:solidFill>
                <a:schemeClr val="tx1"/>
              </a:solidFill>
            </a:endParaRPr>
          </a:p>
          <a:p>
            <a:r>
              <a:rPr lang="en-US" sz="2800" dirty="0" smtClean="0">
                <a:solidFill>
                  <a:schemeClr val="tx1"/>
                </a:solidFill>
              </a:rPr>
              <a:t>13 June 2014</a:t>
            </a:r>
            <a:endParaRPr lang="th-TH" sz="2800" dirty="0">
              <a:solidFill>
                <a:schemeClr val="tx1"/>
              </a:solidFill>
            </a:endParaRPr>
          </a:p>
        </p:txBody>
      </p:sp>
    </p:spTree>
    <p:extLst>
      <p:ext uri="{BB962C8B-B14F-4D97-AF65-F5344CB8AC3E}">
        <p14:creationId xmlns:p14="http://schemas.microsoft.com/office/powerpoint/2010/main" val="337714700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GT for </a:t>
            </a:r>
            <a:r>
              <a:rPr lang="en-GB" dirty="0"/>
              <a:t>Data Analysis and Interpretation</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techniques</a:t>
            </a:r>
            <a:r>
              <a:rPr lang="en-GB" dirty="0" smtClean="0"/>
              <a:t> </a:t>
            </a:r>
            <a:r>
              <a:rPr lang="en-GB" dirty="0"/>
              <a:t>of employing GT as strategies </a:t>
            </a:r>
            <a:endParaRPr lang="en-GB" dirty="0" smtClean="0"/>
          </a:p>
          <a:p>
            <a:r>
              <a:rPr lang="en-GB" dirty="0" smtClean="0"/>
              <a:t>coding </a:t>
            </a:r>
            <a:endParaRPr lang="en-GB" dirty="0"/>
          </a:p>
          <a:p>
            <a:pPr lvl="1"/>
            <a:r>
              <a:rPr lang="en-GB" sz="2800" dirty="0" smtClean="0"/>
              <a:t>open coding</a:t>
            </a:r>
          </a:p>
          <a:p>
            <a:pPr lvl="1"/>
            <a:r>
              <a:rPr lang="en-GB" sz="2800" dirty="0" smtClean="0"/>
              <a:t>axial </a:t>
            </a:r>
            <a:r>
              <a:rPr lang="en-GB" sz="2800" dirty="0" smtClean="0"/>
              <a:t>coding</a:t>
            </a:r>
            <a:endParaRPr lang="en-GB" sz="2800" dirty="0" smtClean="0"/>
          </a:p>
          <a:p>
            <a:r>
              <a:rPr lang="en-GB" dirty="0" smtClean="0"/>
              <a:t>integrating </a:t>
            </a:r>
            <a:r>
              <a:rPr lang="en-GB" dirty="0"/>
              <a:t>categories and theory </a:t>
            </a:r>
            <a:r>
              <a:rPr lang="en-GB" dirty="0" smtClean="0"/>
              <a:t>building</a:t>
            </a:r>
          </a:p>
          <a:p>
            <a:r>
              <a:rPr lang="en-GB" dirty="0" err="1" smtClean="0"/>
              <a:t>memoing</a:t>
            </a:r>
            <a:endParaRPr lang="en-US" dirty="0"/>
          </a:p>
        </p:txBody>
      </p:sp>
    </p:spTree>
    <p:extLst>
      <p:ext uri="{BB962C8B-B14F-4D97-AF65-F5344CB8AC3E}">
        <p14:creationId xmlns:p14="http://schemas.microsoft.com/office/powerpoint/2010/main" val="3702199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Coding</a:t>
            </a:r>
            <a:endParaRPr lang="th-TH" b="1" dirty="0"/>
          </a:p>
        </p:txBody>
      </p:sp>
      <p:sp>
        <p:nvSpPr>
          <p:cNvPr id="3" name="Content Placeholder 2"/>
          <p:cNvSpPr>
            <a:spLocks noGrp="1"/>
          </p:cNvSpPr>
          <p:nvPr>
            <p:ph idx="1"/>
          </p:nvPr>
        </p:nvSpPr>
        <p:spPr/>
        <p:txBody>
          <a:bodyPr/>
          <a:lstStyle/>
          <a:p>
            <a:r>
              <a:rPr lang="en-GB" dirty="0" smtClean="0"/>
              <a:t>the </a:t>
            </a:r>
            <a:r>
              <a:rPr lang="en-GB" dirty="0"/>
              <a:t>process of generating, developing, and verifying </a:t>
            </a:r>
            <a:r>
              <a:rPr lang="en-GB" dirty="0" smtClean="0"/>
              <a:t>concepts</a:t>
            </a:r>
          </a:p>
          <a:p>
            <a:r>
              <a:rPr lang="en-GB" dirty="0"/>
              <a:t>the process of interpreting the data</a:t>
            </a:r>
            <a:endParaRPr lang="en-US" dirty="0"/>
          </a:p>
          <a:p>
            <a:r>
              <a:rPr lang="en-GB" dirty="0" smtClean="0"/>
              <a:t>more </a:t>
            </a:r>
            <a:r>
              <a:rPr lang="en-GB" dirty="0"/>
              <a:t>than just a paraphrasing, noting concepts in the margins of the field notes or making a list of codes as in a computer </a:t>
            </a:r>
            <a:r>
              <a:rPr lang="en-GB" dirty="0" smtClean="0"/>
              <a:t>programme </a:t>
            </a:r>
          </a:p>
        </p:txBody>
      </p:sp>
    </p:spTree>
    <p:extLst>
      <p:ext uri="{BB962C8B-B14F-4D97-AF65-F5344CB8AC3E}">
        <p14:creationId xmlns:p14="http://schemas.microsoft.com/office/powerpoint/2010/main" val="18068533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Open Coding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Open Coding</a:t>
            </a:r>
            <a:r>
              <a:rPr lang="en-GB" dirty="0" smtClean="0"/>
              <a:t>: analysing data for concepts</a:t>
            </a:r>
          </a:p>
          <a:p>
            <a:r>
              <a:rPr lang="en-GB" dirty="0" smtClean="0"/>
              <a:t>requires </a:t>
            </a:r>
            <a:r>
              <a:rPr lang="en-GB" dirty="0"/>
              <a:t>a brainstorming approach to analysis </a:t>
            </a:r>
            <a:r>
              <a:rPr lang="en-GB" dirty="0" smtClean="0"/>
              <a:t>to </a:t>
            </a:r>
            <a:r>
              <a:rPr lang="en-GB" dirty="0"/>
              <a:t>open up the data to all potentials and possibilities contained within </a:t>
            </a:r>
            <a:r>
              <a:rPr lang="en-GB" dirty="0" smtClean="0"/>
              <a:t>them</a:t>
            </a:r>
          </a:p>
          <a:p>
            <a:r>
              <a:rPr lang="en-GB" dirty="0"/>
              <a:t>put interpretive conceptual labels on the </a:t>
            </a:r>
            <a:r>
              <a:rPr lang="en-GB" dirty="0" smtClean="0"/>
              <a:t>data after </a:t>
            </a:r>
            <a:r>
              <a:rPr lang="en-GB" dirty="0"/>
              <a:t>having considered all possible </a:t>
            </a:r>
            <a:r>
              <a:rPr lang="en-GB" dirty="0" smtClean="0"/>
              <a:t>meanings</a:t>
            </a:r>
          </a:p>
        </p:txBody>
      </p:sp>
    </p:spTree>
    <p:extLst>
      <p:ext uri="{BB962C8B-B14F-4D97-AF65-F5344CB8AC3E}">
        <p14:creationId xmlns:p14="http://schemas.microsoft.com/office/powerpoint/2010/main" val="37705976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Open Coding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a:t>Open </a:t>
            </a:r>
            <a:r>
              <a:rPr lang="en-GB" b="1" dirty="0" smtClean="0"/>
              <a:t>Coding (Cont.)</a:t>
            </a:r>
            <a:endParaRPr lang="en-GB" dirty="0" smtClean="0"/>
          </a:p>
          <a:p>
            <a:r>
              <a:rPr lang="en-GB" dirty="0" smtClean="0"/>
              <a:t>these </a:t>
            </a:r>
            <a:r>
              <a:rPr lang="en-GB" dirty="0"/>
              <a:t>concepts represent the </a:t>
            </a:r>
            <a:r>
              <a:rPr lang="en-GB" b="1" dirty="0"/>
              <a:t>researchers’</a:t>
            </a:r>
            <a:r>
              <a:rPr lang="en-GB" dirty="0"/>
              <a:t> </a:t>
            </a:r>
            <a:r>
              <a:rPr lang="en-GB" b="1" dirty="0"/>
              <a:t>impressionistic understanding</a:t>
            </a:r>
            <a:r>
              <a:rPr lang="en-GB" dirty="0"/>
              <a:t> of what is being </a:t>
            </a:r>
            <a:r>
              <a:rPr lang="en-GB" b="1" dirty="0"/>
              <a:t>described by the </a:t>
            </a:r>
            <a:r>
              <a:rPr lang="en-GB" b="1" dirty="0" smtClean="0"/>
              <a:t>participants</a:t>
            </a:r>
          </a:p>
          <a:p>
            <a:r>
              <a:rPr lang="en-GB" dirty="0" smtClean="0"/>
              <a:t>concepts </a:t>
            </a:r>
            <a:r>
              <a:rPr lang="en-GB" dirty="0"/>
              <a:t>can range from lower-level concepts to higher-level </a:t>
            </a:r>
            <a:r>
              <a:rPr lang="en-GB" dirty="0" smtClean="0"/>
              <a:t>concepts</a:t>
            </a:r>
          </a:p>
          <a:p>
            <a:r>
              <a:rPr lang="en-GB" dirty="0" smtClean="0"/>
              <a:t>higher-level </a:t>
            </a:r>
            <a:r>
              <a:rPr lang="en-GB" dirty="0"/>
              <a:t>concepts are called categories/theme </a:t>
            </a:r>
            <a:endParaRPr lang="en-GB" dirty="0" smtClean="0"/>
          </a:p>
          <a:p>
            <a:r>
              <a:rPr lang="en-GB" dirty="0" smtClean="0"/>
              <a:t>categories </a:t>
            </a:r>
            <a:r>
              <a:rPr lang="en-GB" dirty="0"/>
              <a:t>tell us what a group of lower-level concepts are pointing to or are </a:t>
            </a:r>
            <a:r>
              <a:rPr lang="en-GB" dirty="0" smtClean="0"/>
              <a:t>indicating </a:t>
            </a:r>
            <a:endParaRPr lang="en-US" dirty="0"/>
          </a:p>
        </p:txBody>
      </p:sp>
    </p:spTree>
    <p:extLst>
      <p:ext uri="{BB962C8B-B14F-4D97-AF65-F5344CB8AC3E}">
        <p14:creationId xmlns:p14="http://schemas.microsoft.com/office/powerpoint/2010/main" val="35901865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Open Coding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Steps</a:t>
            </a:r>
            <a:r>
              <a:rPr lang="en-GB" dirty="0" smtClean="0"/>
              <a:t> </a:t>
            </a:r>
            <a:r>
              <a:rPr lang="en-GB" dirty="0"/>
              <a:t>in constructing </a:t>
            </a:r>
            <a:r>
              <a:rPr lang="en-GB" dirty="0" smtClean="0"/>
              <a:t>concepts</a:t>
            </a:r>
          </a:p>
          <a:p>
            <a:pPr marL="514350" indent="-514350">
              <a:buFont typeface="+mj-lt"/>
              <a:buAutoNum type="arabicPeriod"/>
            </a:pPr>
            <a:r>
              <a:rPr lang="en-GB" dirty="0" smtClean="0"/>
              <a:t>break </a:t>
            </a:r>
            <a:r>
              <a:rPr lang="en-GB" dirty="0"/>
              <a:t>the data into manageable </a:t>
            </a:r>
            <a:r>
              <a:rPr lang="en-GB" dirty="0" smtClean="0"/>
              <a:t>pieces</a:t>
            </a:r>
          </a:p>
          <a:p>
            <a:pPr marL="514350" indent="-514350">
              <a:buFont typeface="+mj-lt"/>
              <a:buAutoNum type="arabicPeriod"/>
            </a:pPr>
            <a:r>
              <a:rPr lang="en-GB" dirty="0" smtClean="0"/>
              <a:t>take </a:t>
            </a:r>
            <a:r>
              <a:rPr lang="en-GB" dirty="0"/>
              <a:t>those pieces of data and explore them for ideas contained within </a:t>
            </a:r>
            <a:r>
              <a:rPr lang="en-GB" dirty="0" smtClean="0"/>
              <a:t>(i.e. interpreting the data)</a:t>
            </a:r>
          </a:p>
          <a:p>
            <a:pPr marL="514350" indent="-514350">
              <a:buFont typeface="+mj-lt"/>
              <a:buAutoNum type="arabicPeriod"/>
            </a:pPr>
            <a:r>
              <a:rPr lang="en-GB" dirty="0" smtClean="0"/>
              <a:t>give </a:t>
            </a:r>
            <a:r>
              <a:rPr lang="en-GB" dirty="0"/>
              <a:t>those ideas conceptual names that stand for and represent the ideas contained in the </a:t>
            </a:r>
            <a:r>
              <a:rPr lang="en-GB" dirty="0" smtClean="0"/>
              <a:t>data</a:t>
            </a:r>
            <a:endParaRPr lang="en-US" dirty="0">
              <a:effectLst/>
            </a:endParaRPr>
          </a:p>
        </p:txBody>
      </p:sp>
    </p:spTree>
    <p:extLst>
      <p:ext uri="{BB962C8B-B14F-4D97-AF65-F5344CB8AC3E}">
        <p14:creationId xmlns:p14="http://schemas.microsoft.com/office/powerpoint/2010/main" val="18458163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Axial Coding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elaborating </a:t>
            </a:r>
            <a:r>
              <a:rPr lang="en-GB" b="1" dirty="0"/>
              <a:t>the analysis</a:t>
            </a:r>
            <a:endParaRPr lang="en-US" b="1" dirty="0"/>
          </a:p>
          <a:p>
            <a:r>
              <a:rPr lang="en-GB" dirty="0" smtClean="0"/>
              <a:t>the </a:t>
            </a:r>
            <a:r>
              <a:rPr lang="en-GB" dirty="0"/>
              <a:t>distinctions made between open coding and axial coding </a:t>
            </a:r>
            <a:r>
              <a:rPr lang="en-GB" dirty="0" smtClean="0"/>
              <a:t>are </a:t>
            </a:r>
            <a:r>
              <a:rPr lang="en-GB" dirty="0"/>
              <a:t>artificial and for explanatory purposes </a:t>
            </a:r>
            <a:r>
              <a:rPr lang="en-GB" dirty="0" smtClean="0"/>
              <a:t>only</a:t>
            </a:r>
          </a:p>
          <a:p>
            <a:pPr lvl="1"/>
            <a:r>
              <a:rPr lang="en-GB" sz="2800" dirty="0" smtClean="0"/>
              <a:t>open </a:t>
            </a:r>
            <a:r>
              <a:rPr lang="en-GB" sz="2800" dirty="0"/>
              <a:t>coding is breaking data apart and delineating concepts to stand for blocks of raw </a:t>
            </a:r>
            <a:r>
              <a:rPr lang="en-GB" sz="2800" dirty="0" smtClean="0"/>
              <a:t>data</a:t>
            </a:r>
          </a:p>
          <a:p>
            <a:pPr lvl="1"/>
            <a:r>
              <a:rPr lang="en-GB" sz="2800" dirty="0" smtClean="0"/>
              <a:t>axial </a:t>
            </a:r>
            <a:r>
              <a:rPr lang="en-GB" sz="2800" dirty="0"/>
              <a:t>coding is the act of relating concepts/categories to each </a:t>
            </a:r>
            <a:r>
              <a:rPr lang="en-GB" sz="2800" dirty="0" smtClean="0"/>
              <a:t>other</a:t>
            </a:r>
            <a:endParaRPr lang="en-US" sz="2800" dirty="0">
              <a:effectLst/>
            </a:endParaRPr>
          </a:p>
        </p:txBody>
      </p:sp>
    </p:spTree>
    <p:extLst>
      <p:ext uri="{BB962C8B-B14F-4D97-AF65-F5344CB8AC3E}">
        <p14:creationId xmlns:p14="http://schemas.microsoft.com/office/powerpoint/2010/main" val="41270816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a:t>
            </a:r>
            <a:r>
              <a:rPr lang="en-GB" dirty="0"/>
              <a:t>Axial </a:t>
            </a:r>
            <a:r>
              <a:rPr lang="en-GB" dirty="0" smtClean="0"/>
              <a:t>Coding</a:t>
            </a:r>
            <a:endParaRPr lang="th-TH" b="1" dirty="0"/>
          </a:p>
        </p:txBody>
      </p:sp>
      <p:sp>
        <p:nvSpPr>
          <p:cNvPr id="3" name="Content Placeholder 2"/>
          <p:cNvSpPr>
            <a:spLocks noGrp="1"/>
          </p:cNvSpPr>
          <p:nvPr>
            <p:ph idx="1"/>
          </p:nvPr>
        </p:nvSpPr>
        <p:spPr/>
        <p:txBody>
          <a:bodyPr>
            <a:normAutofit/>
          </a:bodyPr>
          <a:lstStyle/>
          <a:p>
            <a:r>
              <a:rPr lang="en-GB" dirty="0" smtClean="0"/>
              <a:t>in </a:t>
            </a:r>
            <a:r>
              <a:rPr lang="en-GB" dirty="0"/>
              <a:t>the process of open coding, while the researchers break data apart and identify concepts to stand for the data, in their minds, they automatically put the data back together and make connections by creating the explanatory descriptors </a:t>
            </a:r>
            <a:r>
              <a:rPr lang="en-GB" dirty="0" smtClean="0"/>
              <a:t>–&gt; </a:t>
            </a:r>
            <a:r>
              <a:rPr lang="en-GB" dirty="0"/>
              <a:t>doing axial </a:t>
            </a:r>
            <a:r>
              <a:rPr lang="en-GB" dirty="0" smtClean="0"/>
              <a:t>coding</a:t>
            </a:r>
          </a:p>
          <a:p>
            <a:r>
              <a:rPr lang="en-GB" dirty="0" smtClean="0"/>
              <a:t>open </a:t>
            </a:r>
            <a:r>
              <a:rPr lang="en-GB" dirty="0"/>
              <a:t>coding and axial coding occur </a:t>
            </a:r>
            <a:r>
              <a:rPr lang="en-GB" dirty="0" smtClean="0"/>
              <a:t>concurrently </a:t>
            </a:r>
            <a:endParaRPr lang="en-US" dirty="0">
              <a:effectLst/>
            </a:endParaRPr>
          </a:p>
        </p:txBody>
      </p:sp>
    </p:spTree>
    <p:extLst>
      <p:ext uri="{BB962C8B-B14F-4D97-AF65-F5344CB8AC3E}">
        <p14:creationId xmlns:p14="http://schemas.microsoft.com/office/powerpoint/2010/main" val="36239020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a:t>
            </a:r>
            <a:r>
              <a:rPr lang="en-GB" dirty="0"/>
              <a:t>Axial </a:t>
            </a:r>
            <a:r>
              <a:rPr lang="en-GB" dirty="0" smtClean="0"/>
              <a:t>Coding</a:t>
            </a:r>
            <a:endParaRPr lang="th-TH" b="1" dirty="0"/>
          </a:p>
        </p:txBody>
      </p:sp>
      <p:sp>
        <p:nvSpPr>
          <p:cNvPr id="3" name="Content Placeholder 2"/>
          <p:cNvSpPr>
            <a:spLocks noGrp="1"/>
          </p:cNvSpPr>
          <p:nvPr>
            <p:ph idx="1"/>
          </p:nvPr>
        </p:nvSpPr>
        <p:spPr/>
        <p:txBody>
          <a:bodyPr>
            <a:normAutofit/>
          </a:bodyPr>
          <a:lstStyle/>
          <a:p>
            <a:r>
              <a:rPr lang="en-GB" dirty="0" smtClean="0"/>
              <a:t>in </a:t>
            </a:r>
            <a:r>
              <a:rPr lang="en-GB" dirty="0"/>
              <a:t>linking the categories and making connections among them, the </a:t>
            </a:r>
            <a:r>
              <a:rPr lang="en-GB" dirty="0" smtClean="0"/>
              <a:t>researchers </a:t>
            </a:r>
            <a:r>
              <a:rPr lang="en-GB" dirty="0"/>
              <a:t>also elaborate on </a:t>
            </a:r>
            <a:r>
              <a:rPr lang="en-GB" dirty="0" smtClean="0"/>
              <a:t>them</a:t>
            </a:r>
          </a:p>
          <a:p>
            <a:r>
              <a:rPr lang="en-GB" dirty="0" smtClean="0"/>
              <a:t>linking </a:t>
            </a:r>
            <a:r>
              <a:rPr lang="en-GB" dirty="0"/>
              <a:t>could occur from a lower-level to a higher-level, similar to linking blocks to build a </a:t>
            </a:r>
            <a:r>
              <a:rPr lang="en-GB" dirty="0" smtClean="0"/>
              <a:t>pyramid</a:t>
            </a:r>
          </a:p>
          <a:p>
            <a:r>
              <a:rPr lang="en-GB" dirty="0" smtClean="0"/>
              <a:t>elaborating </a:t>
            </a:r>
            <a:r>
              <a:rPr lang="en-GB" dirty="0"/>
              <a:t>on the analysis is the process in which the researcher explains this pyramid by explaining these blocks and how they are </a:t>
            </a:r>
            <a:r>
              <a:rPr lang="en-GB" dirty="0" smtClean="0"/>
              <a:t>arranged</a:t>
            </a:r>
            <a:endParaRPr lang="en-US" dirty="0">
              <a:effectLst/>
            </a:endParaRPr>
          </a:p>
        </p:txBody>
      </p:sp>
    </p:spTree>
    <p:extLst>
      <p:ext uri="{BB962C8B-B14F-4D97-AF65-F5344CB8AC3E}">
        <p14:creationId xmlns:p14="http://schemas.microsoft.com/office/powerpoint/2010/main" val="31000897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GT strategies: Integrating categories &amp; theory building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Integrating categories</a:t>
            </a:r>
          </a:p>
          <a:p>
            <a:pPr marL="0" indent="0">
              <a:buNone/>
            </a:pPr>
            <a:r>
              <a:rPr lang="en-GB" dirty="0" smtClean="0"/>
              <a:t>deciding </a:t>
            </a:r>
            <a:r>
              <a:rPr lang="en-GB" dirty="0"/>
              <a:t>upon </a:t>
            </a:r>
            <a:r>
              <a:rPr lang="en-GB" b="1" dirty="0"/>
              <a:t>a ‘central’ or ‘core’ category</a:t>
            </a:r>
            <a:r>
              <a:rPr lang="en-GB" dirty="0"/>
              <a:t>, which represents the main theme of the </a:t>
            </a:r>
            <a:r>
              <a:rPr lang="en-GB" dirty="0" smtClean="0"/>
              <a:t>research</a:t>
            </a:r>
          </a:p>
          <a:p>
            <a:r>
              <a:rPr lang="en-GB" dirty="0" smtClean="0"/>
              <a:t>the </a:t>
            </a:r>
            <a:r>
              <a:rPr lang="en-GB" dirty="0"/>
              <a:t>concept that all other concepts are related </a:t>
            </a:r>
            <a:r>
              <a:rPr lang="en-GB" dirty="0" smtClean="0"/>
              <a:t>to</a:t>
            </a:r>
          </a:p>
          <a:p>
            <a:r>
              <a:rPr lang="en-GB" dirty="0" smtClean="0"/>
              <a:t>the </a:t>
            </a:r>
            <a:r>
              <a:rPr lang="en-GB" dirty="0"/>
              <a:t>category that appears to have the greatest explanatory relevance and highest potential for linking all of the other categories </a:t>
            </a:r>
            <a:r>
              <a:rPr lang="en-GB" dirty="0" smtClean="0"/>
              <a:t>together</a:t>
            </a:r>
            <a:endParaRPr lang="en-US" dirty="0">
              <a:effectLst/>
            </a:endParaRPr>
          </a:p>
        </p:txBody>
      </p:sp>
    </p:spTree>
    <p:extLst>
      <p:ext uri="{BB962C8B-B14F-4D97-AF65-F5344CB8AC3E}">
        <p14:creationId xmlns:p14="http://schemas.microsoft.com/office/powerpoint/2010/main" val="40421313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GT strategies: Integrating categories &amp; theory building</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Theory building</a:t>
            </a:r>
          </a:p>
          <a:p>
            <a:pPr marL="0" indent="0">
              <a:buNone/>
            </a:pPr>
            <a:r>
              <a:rPr lang="en-GB" dirty="0" smtClean="0"/>
              <a:t>a </a:t>
            </a:r>
            <a:r>
              <a:rPr lang="en-GB" dirty="0"/>
              <a:t>process of going from raw data to making statements of relationship about those concepts and linking them all together into a theoretical </a:t>
            </a:r>
            <a:r>
              <a:rPr lang="en-GB" dirty="0" smtClean="0"/>
              <a:t>whole</a:t>
            </a:r>
            <a:endParaRPr lang="en-US" dirty="0">
              <a:effectLst/>
            </a:endParaRPr>
          </a:p>
        </p:txBody>
      </p:sp>
    </p:spTree>
    <p:extLst>
      <p:ext uri="{BB962C8B-B14F-4D97-AF65-F5344CB8AC3E}">
        <p14:creationId xmlns:p14="http://schemas.microsoft.com/office/powerpoint/2010/main" val="37264344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lstStyle/>
          <a:p>
            <a:r>
              <a:rPr lang="en-GB" dirty="0" smtClean="0"/>
              <a:t>the </a:t>
            </a:r>
            <a:r>
              <a:rPr lang="en-GB" dirty="0"/>
              <a:t>methodology was first introduced by Glaser and Strauss (1967) in </a:t>
            </a:r>
            <a:r>
              <a:rPr lang="en-GB" i="1" dirty="0"/>
              <a:t>The Discovery of Grounded </a:t>
            </a:r>
            <a:r>
              <a:rPr lang="en-GB" i="1" dirty="0" smtClean="0"/>
              <a:t>Theory</a:t>
            </a:r>
            <a:r>
              <a:rPr lang="en-GB" dirty="0" smtClean="0"/>
              <a:t> </a:t>
            </a:r>
          </a:p>
          <a:p>
            <a:r>
              <a:rPr lang="en-GB" dirty="0" smtClean="0"/>
              <a:t>they</a:t>
            </a:r>
            <a:r>
              <a:rPr lang="en-GB" dirty="0"/>
              <a:t>, for the first time, made explicit the </a:t>
            </a:r>
            <a:r>
              <a:rPr lang="en-GB" dirty="0" smtClean="0"/>
              <a:t>qualitative analytic </a:t>
            </a:r>
            <a:r>
              <a:rPr lang="en-GB" dirty="0"/>
              <a:t>procedures and research </a:t>
            </a:r>
            <a:r>
              <a:rPr lang="en-GB" dirty="0" smtClean="0"/>
              <a:t>strategies</a:t>
            </a:r>
            <a:endParaRPr lang="th-TH" dirty="0"/>
          </a:p>
        </p:txBody>
      </p:sp>
    </p:spTree>
    <p:extLst>
      <p:ext uri="{BB962C8B-B14F-4D97-AF65-F5344CB8AC3E}">
        <p14:creationId xmlns:p14="http://schemas.microsoft.com/office/powerpoint/2010/main" val="35236922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GT strategies: </a:t>
            </a:r>
            <a:r>
              <a:rPr lang="en-GB" dirty="0" err="1" smtClean="0"/>
              <a:t>Memoing</a:t>
            </a:r>
            <a:endParaRPr lang="th-TH" b="1" dirty="0"/>
          </a:p>
        </p:txBody>
      </p:sp>
      <p:sp>
        <p:nvSpPr>
          <p:cNvPr id="3" name="Content Placeholder 2"/>
          <p:cNvSpPr>
            <a:spLocks noGrp="1"/>
          </p:cNvSpPr>
          <p:nvPr>
            <p:ph idx="1"/>
          </p:nvPr>
        </p:nvSpPr>
        <p:spPr/>
        <p:txBody>
          <a:bodyPr>
            <a:normAutofit/>
          </a:bodyPr>
          <a:lstStyle/>
          <a:p>
            <a:r>
              <a:rPr lang="en-GB" dirty="0" smtClean="0"/>
              <a:t>memos </a:t>
            </a:r>
            <a:r>
              <a:rPr lang="en-GB" dirty="0"/>
              <a:t>are a specialised type of written records – those that contain the products of the </a:t>
            </a:r>
            <a:r>
              <a:rPr lang="en-GB" dirty="0" smtClean="0"/>
              <a:t>analyses </a:t>
            </a:r>
          </a:p>
          <a:p>
            <a:r>
              <a:rPr lang="en-GB" dirty="0" smtClean="0"/>
              <a:t>writing </a:t>
            </a:r>
            <a:r>
              <a:rPr lang="en-GB" dirty="0"/>
              <a:t>memos should begin with the first analytic session and continue throughout the analytic </a:t>
            </a:r>
            <a:r>
              <a:rPr lang="en-GB" dirty="0" smtClean="0"/>
              <a:t>process </a:t>
            </a:r>
          </a:p>
          <a:p>
            <a:r>
              <a:rPr lang="en-GB" dirty="0" smtClean="0"/>
              <a:t>it </a:t>
            </a:r>
            <a:r>
              <a:rPr lang="en-GB" dirty="0"/>
              <a:t>is part of the analysis, part of doing qualitative research because they move the analysis </a:t>
            </a:r>
            <a:r>
              <a:rPr lang="en-GB" dirty="0" smtClean="0"/>
              <a:t>forward </a:t>
            </a:r>
          </a:p>
          <a:p>
            <a:r>
              <a:rPr lang="en-GB" dirty="0" smtClean="0"/>
              <a:t>memos </a:t>
            </a:r>
            <a:r>
              <a:rPr lang="en-GB" dirty="0"/>
              <a:t>are </a:t>
            </a:r>
            <a:r>
              <a:rPr lang="en-GB" dirty="0" smtClean="0"/>
              <a:t>fundamental </a:t>
            </a:r>
            <a:r>
              <a:rPr lang="en-GB" dirty="0"/>
              <a:t>representations of thought and grow in complexity, density, clarity, and accuracy as the research </a:t>
            </a:r>
            <a:r>
              <a:rPr lang="en-GB" dirty="0" smtClean="0"/>
              <a:t>progresses </a:t>
            </a:r>
            <a:endParaRPr lang="en-US" dirty="0"/>
          </a:p>
        </p:txBody>
      </p:sp>
    </p:spTree>
    <p:extLst>
      <p:ext uri="{BB962C8B-B14F-4D97-AF65-F5344CB8AC3E}">
        <p14:creationId xmlns:p14="http://schemas.microsoft.com/office/powerpoint/2010/main" val="1606377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Case study: </a:t>
            </a:r>
            <a:r>
              <a:rPr lang="en-GB" dirty="0" smtClean="0"/>
              <a:t>Open coding</a:t>
            </a:r>
            <a:endParaRPr lang="th-TH" b="1" dirty="0"/>
          </a:p>
        </p:txBody>
      </p:sp>
      <p:sp>
        <p:nvSpPr>
          <p:cNvPr id="3" name="Content Placeholder 2"/>
          <p:cNvSpPr>
            <a:spLocks noGrp="1"/>
          </p:cNvSpPr>
          <p:nvPr>
            <p:ph idx="1"/>
          </p:nvPr>
        </p:nvSpPr>
        <p:spPr/>
        <p:txBody>
          <a:bodyPr>
            <a:normAutofit/>
          </a:bodyPr>
          <a:lstStyle/>
          <a:p>
            <a:r>
              <a:rPr lang="en-GB" dirty="0" smtClean="0"/>
              <a:t>listened </a:t>
            </a:r>
            <a:r>
              <a:rPr lang="en-GB" dirty="0"/>
              <a:t>to the interviews of each participant a few times to acquire a fresh the memory of the </a:t>
            </a:r>
            <a:r>
              <a:rPr lang="en-GB" dirty="0" smtClean="0"/>
              <a:t>interviews</a:t>
            </a:r>
          </a:p>
          <a:p>
            <a:r>
              <a:rPr lang="en-GB" dirty="0" smtClean="0"/>
              <a:t>read </a:t>
            </a:r>
            <a:r>
              <a:rPr lang="en-GB" dirty="0"/>
              <a:t>the transcripts and typed up a summary of each of the </a:t>
            </a:r>
            <a:r>
              <a:rPr lang="en-GB" dirty="0" smtClean="0"/>
              <a:t>interviews </a:t>
            </a:r>
          </a:p>
          <a:p>
            <a:r>
              <a:rPr lang="en-GB" dirty="0" smtClean="0"/>
              <a:t>read </a:t>
            </a:r>
            <a:r>
              <a:rPr lang="en-GB" dirty="0"/>
              <a:t>the transcripts again and paid particular interest in coming up with codes and possible </a:t>
            </a:r>
            <a:r>
              <a:rPr lang="en-GB" dirty="0" smtClean="0"/>
              <a:t>categories</a:t>
            </a:r>
          </a:p>
        </p:txBody>
      </p:sp>
    </p:spTree>
    <p:extLst>
      <p:ext uri="{BB962C8B-B14F-4D97-AF65-F5344CB8AC3E}">
        <p14:creationId xmlns:p14="http://schemas.microsoft.com/office/powerpoint/2010/main" val="40836519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a:t>
            </a:r>
            <a:r>
              <a:rPr lang="en-GB" dirty="0" smtClean="0"/>
              <a:t>study: </a:t>
            </a:r>
            <a:r>
              <a:rPr lang="en-GB" dirty="0" smtClean="0"/>
              <a:t>Open coding</a:t>
            </a:r>
            <a:endParaRPr lang="th-TH" b="1" dirty="0"/>
          </a:p>
        </p:txBody>
      </p:sp>
      <p:sp>
        <p:nvSpPr>
          <p:cNvPr id="3" name="Content Placeholder 2"/>
          <p:cNvSpPr>
            <a:spLocks noGrp="1"/>
          </p:cNvSpPr>
          <p:nvPr>
            <p:ph idx="1"/>
          </p:nvPr>
        </p:nvSpPr>
        <p:spPr/>
        <p:txBody>
          <a:bodyPr>
            <a:normAutofit/>
          </a:bodyPr>
          <a:lstStyle/>
          <a:p>
            <a:r>
              <a:rPr lang="en-GB" dirty="0" smtClean="0"/>
              <a:t>underlined </a:t>
            </a:r>
            <a:r>
              <a:rPr lang="en-GB" dirty="0"/>
              <a:t>that incident and tried to understand what it meant to come up with a </a:t>
            </a:r>
            <a:r>
              <a:rPr lang="en-GB" dirty="0" smtClean="0"/>
              <a:t>code</a:t>
            </a:r>
          </a:p>
          <a:p>
            <a:r>
              <a:rPr lang="en-GB" dirty="0" smtClean="0"/>
              <a:t>wrote </a:t>
            </a:r>
            <a:r>
              <a:rPr lang="en-GB" dirty="0"/>
              <a:t>down the code on the right margin of the transcript along with the summarised ideas for that particular </a:t>
            </a:r>
            <a:r>
              <a:rPr lang="en-GB" dirty="0" smtClean="0"/>
              <a:t>code </a:t>
            </a:r>
            <a:endParaRPr lang="th-TH" dirty="0"/>
          </a:p>
        </p:txBody>
      </p:sp>
    </p:spTree>
    <p:extLst>
      <p:ext uri="{BB962C8B-B14F-4D97-AF65-F5344CB8AC3E}">
        <p14:creationId xmlns:p14="http://schemas.microsoft.com/office/powerpoint/2010/main" val="14587010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Case </a:t>
            </a:r>
            <a:r>
              <a:rPr lang="en-GB" dirty="0" smtClean="0"/>
              <a:t>study: </a:t>
            </a:r>
            <a:r>
              <a:rPr lang="en-GB" dirty="0" smtClean="0"/>
              <a:t>Open coding</a:t>
            </a:r>
            <a:endParaRPr lang="th-TH" b="1" dirty="0"/>
          </a:p>
        </p:txBody>
      </p:sp>
      <p:pic>
        <p:nvPicPr>
          <p:cNvPr id="4" name="Content Placeholder 3" descr="coding.JPG"/>
          <p:cNvPicPr>
            <a:picLocks noGrp="1"/>
          </p:cNvPicPr>
          <p:nvPr>
            <p:ph idx="1"/>
          </p:nvPr>
        </p:nvPicPr>
        <p:blipFill>
          <a:blip r:embed="rId2" cstate="print"/>
          <a:stretch>
            <a:fillRect/>
          </a:stretch>
        </p:blipFill>
        <p:spPr>
          <a:xfrm>
            <a:off x="1017431" y="1429555"/>
            <a:ext cx="10336369" cy="5009882"/>
          </a:xfrm>
          <a:prstGeom prst="rect">
            <a:avLst/>
          </a:prstGeom>
          <a:ln>
            <a:solidFill>
              <a:schemeClr val="tx1"/>
            </a:solidFill>
          </a:ln>
        </p:spPr>
      </p:pic>
    </p:spTree>
    <p:extLst>
      <p:ext uri="{BB962C8B-B14F-4D97-AF65-F5344CB8AC3E}">
        <p14:creationId xmlns:p14="http://schemas.microsoft.com/office/powerpoint/2010/main" val="977087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Case </a:t>
            </a:r>
            <a:r>
              <a:rPr lang="en-GB" dirty="0" smtClean="0"/>
              <a:t>study: </a:t>
            </a:r>
            <a:r>
              <a:rPr lang="en-GB" dirty="0" err="1" smtClean="0"/>
              <a:t>Memoing</a:t>
            </a:r>
            <a:r>
              <a:rPr lang="en-GB" dirty="0" smtClean="0"/>
              <a:t> and Axial coding</a:t>
            </a:r>
            <a:endParaRPr lang="th-TH" b="1" dirty="0"/>
          </a:p>
        </p:txBody>
      </p:sp>
      <p:sp>
        <p:nvSpPr>
          <p:cNvPr id="3" name="Content Placeholder 2"/>
          <p:cNvSpPr>
            <a:spLocks noGrp="1"/>
          </p:cNvSpPr>
          <p:nvPr>
            <p:ph idx="1"/>
          </p:nvPr>
        </p:nvSpPr>
        <p:spPr/>
        <p:txBody>
          <a:bodyPr>
            <a:normAutofit/>
          </a:bodyPr>
          <a:lstStyle/>
          <a:p>
            <a:r>
              <a:rPr lang="en-GB" dirty="0" smtClean="0"/>
              <a:t>wrote </a:t>
            </a:r>
            <a:r>
              <a:rPr lang="en-GB" dirty="0"/>
              <a:t>memos of that </a:t>
            </a:r>
            <a:r>
              <a:rPr lang="en-GB" dirty="0" smtClean="0"/>
              <a:t>participant after </a:t>
            </a:r>
            <a:r>
              <a:rPr lang="en-GB" dirty="0"/>
              <a:t>open coding one participant</a:t>
            </a:r>
            <a:r>
              <a:rPr lang="en-GB" dirty="0" smtClean="0"/>
              <a:t> </a:t>
            </a:r>
          </a:p>
          <a:p>
            <a:r>
              <a:rPr lang="en-GB" dirty="0" smtClean="0"/>
              <a:t>In </a:t>
            </a:r>
            <a:r>
              <a:rPr lang="en-GB" dirty="0"/>
              <a:t>the memos </a:t>
            </a:r>
            <a:endParaRPr lang="en-GB" dirty="0" smtClean="0"/>
          </a:p>
          <a:p>
            <a:pPr lvl="1"/>
            <a:r>
              <a:rPr lang="en-GB" dirty="0" smtClean="0"/>
              <a:t>assigned </a:t>
            </a:r>
            <a:r>
              <a:rPr lang="en-GB" dirty="0"/>
              <a:t>code </a:t>
            </a:r>
            <a:endParaRPr lang="en-GB" dirty="0" smtClean="0"/>
          </a:p>
          <a:p>
            <a:pPr lvl="1"/>
            <a:r>
              <a:rPr lang="en-GB" dirty="0" smtClean="0"/>
              <a:t>paraphrased </a:t>
            </a:r>
            <a:r>
              <a:rPr lang="en-GB" dirty="0"/>
              <a:t>the incident under the </a:t>
            </a:r>
            <a:r>
              <a:rPr lang="en-GB" dirty="0" smtClean="0"/>
              <a:t>code</a:t>
            </a:r>
          </a:p>
          <a:p>
            <a:pPr lvl="1"/>
            <a:r>
              <a:rPr lang="en-GB" dirty="0" smtClean="0"/>
              <a:t>noted </a:t>
            </a:r>
            <a:r>
              <a:rPr lang="en-GB" dirty="0"/>
              <a:t>down </a:t>
            </a:r>
            <a:r>
              <a:rPr lang="en-GB" dirty="0" smtClean="0"/>
              <a:t>comments </a:t>
            </a:r>
            <a:r>
              <a:rPr lang="en-GB" dirty="0"/>
              <a:t>next to those </a:t>
            </a:r>
            <a:r>
              <a:rPr lang="en-GB" dirty="0" smtClean="0"/>
              <a:t>incidents</a:t>
            </a:r>
          </a:p>
          <a:p>
            <a:r>
              <a:rPr lang="en-GB" dirty="0" smtClean="0"/>
              <a:t>while </a:t>
            </a:r>
            <a:r>
              <a:rPr lang="en-GB" dirty="0"/>
              <a:t>coding, </a:t>
            </a:r>
            <a:r>
              <a:rPr lang="en-GB" dirty="0" smtClean="0"/>
              <a:t>assigned categories </a:t>
            </a:r>
            <a:r>
              <a:rPr lang="en-GB" dirty="0"/>
              <a:t>for the </a:t>
            </a:r>
            <a:r>
              <a:rPr lang="en-GB" dirty="0" smtClean="0"/>
              <a:t>codes (doing </a:t>
            </a:r>
            <a:r>
              <a:rPr lang="en-GB" dirty="0"/>
              <a:t>axial </a:t>
            </a:r>
            <a:r>
              <a:rPr lang="en-GB" dirty="0" smtClean="0"/>
              <a:t>coding)</a:t>
            </a:r>
          </a:p>
          <a:p>
            <a:r>
              <a:rPr lang="en-GB" dirty="0" smtClean="0"/>
              <a:t>annotations</a:t>
            </a:r>
            <a:endParaRPr lang="en-US" dirty="0"/>
          </a:p>
        </p:txBody>
      </p:sp>
    </p:spTree>
    <p:extLst>
      <p:ext uri="{BB962C8B-B14F-4D97-AF65-F5344CB8AC3E}">
        <p14:creationId xmlns:p14="http://schemas.microsoft.com/office/powerpoint/2010/main" val="29775503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Case </a:t>
            </a:r>
            <a:r>
              <a:rPr lang="en-GB" dirty="0" smtClean="0"/>
              <a:t>study: </a:t>
            </a:r>
            <a:r>
              <a:rPr lang="en-GB" dirty="0" err="1" smtClean="0"/>
              <a:t>Memoing</a:t>
            </a:r>
            <a:r>
              <a:rPr lang="en-GB" dirty="0" smtClean="0"/>
              <a:t> and Axial coding</a:t>
            </a:r>
            <a:endParaRPr lang="th-TH" b="1" dirty="0"/>
          </a:p>
        </p:txBody>
      </p:sp>
      <p:sp>
        <p:nvSpPr>
          <p:cNvPr id="3" name="Content Placeholder 2"/>
          <p:cNvSpPr>
            <a:spLocks noGrp="1"/>
          </p:cNvSpPr>
          <p:nvPr>
            <p:ph idx="1"/>
          </p:nvPr>
        </p:nvSpPr>
        <p:spPr/>
        <p:txBody>
          <a:bodyPr>
            <a:normAutofit fontScale="92500" lnSpcReduction="20000"/>
          </a:bodyPr>
          <a:lstStyle/>
          <a:p>
            <a:pPr marL="0" indent="0">
              <a:buNone/>
            </a:pPr>
            <a:r>
              <a:rPr lang="en-GB" sz="3300" b="1" dirty="0"/>
              <a:t>Memo 1</a:t>
            </a:r>
            <a:endParaRPr lang="en-US" sz="3300" dirty="0"/>
          </a:p>
          <a:p>
            <a:pPr marL="0" indent="0">
              <a:buNone/>
            </a:pPr>
            <a:r>
              <a:rPr lang="en-GB" b="1" dirty="0" smtClean="0"/>
              <a:t>Belief </a:t>
            </a:r>
            <a:r>
              <a:rPr lang="en-GB" b="1" dirty="0"/>
              <a:t>in </a:t>
            </a:r>
            <a:r>
              <a:rPr lang="en-GB" b="1" dirty="0" smtClean="0"/>
              <a:t>assessment: Traditional </a:t>
            </a:r>
            <a:r>
              <a:rPr lang="en-GB" b="1" dirty="0"/>
              <a:t>exam VS Performance assessment</a:t>
            </a:r>
            <a:endParaRPr lang="en-US" dirty="0"/>
          </a:p>
          <a:p>
            <a:pPr marL="0" indent="0">
              <a:buNone/>
            </a:pPr>
            <a:r>
              <a:rPr lang="en-GB" dirty="0"/>
              <a:t>Tanya thinks that traditional exam assesses student’s competence, including memorisation and grammar. It is ‘standard’ and easy to mark. On the other hand, performance assessment assesses student’s performances. Thus, the current assessment for the foundation courses assesses both competence and performance because the courses consist of final exam and performance assessment. Tanya also adds that some students are good at competence whereas some are good at performance. </a:t>
            </a:r>
            <a:r>
              <a:rPr lang="en-GB" i="1" dirty="0">
                <a:solidFill>
                  <a:schemeClr val="tx1"/>
                </a:solidFill>
              </a:rPr>
              <a:t>The question is whether the exams they use in the departments are ‘standard’ since they do not have any measure in standardising the exams. Perhaps, what Tanya means by ‘standard’ is that there is a standard marking, that is, objective marking.</a:t>
            </a:r>
            <a:endParaRPr lang="en-US" i="1" dirty="0">
              <a:solidFill>
                <a:schemeClr val="tx1"/>
              </a:solidFill>
            </a:endParaRPr>
          </a:p>
          <a:p>
            <a:endParaRPr lang="en-US" dirty="0"/>
          </a:p>
        </p:txBody>
      </p:sp>
    </p:spTree>
    <p:extLst>
      <p:ext uri="{BB962C8B-B14F-4D97-AF65-F5344CB8AC3E}">
        <p14:creationId xmlns:p14="http://schemas.microsoft.com/office/powerpoint/2010/main" val="496642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Case </a:t>
            </a:r>
            <a:r>
              <a:rPr lang="en-GB" dirty="0" smtClean="0"/>
              <a:t>study: </a:t>
            </a:r>
            <a:r>
              <a:rPr lang="en-GB" dirty="0" err="1" smtClean="0"/>
              <a:t>Memoing</a:t>
            </a:r>
            <a:r>
              <a:rPr lang="en-GB" dirty="0" smtClean="0"/>
              <a:t> and Axial coding</a:t>
            </a:r>
            <a:endParaRPr lang="th-TH" b="1" dirty="0"/>
          </a:p>
        </p:txBody>
      </p:sp>
      <p:sp>
        <p:nvSpPr>
          <p:cNvPr id="3" name="Content Placeholder 2"/>
          <p:cNvSpPr>
            <a:spLocks noGrp="1"/>
          </p:cNvSpPr>
          <p:nvPr>
            <p:ph idx="1"/>
          </p:nvPr>
        </p:nvSpPr>
        <p:spPr/>
        <p:txBody>
          <a:bodyPr>
            <a:normAutofit fontScale="92500" lnSpcReduction="20000"/>
          </a:bodyPr>
          <a:lstStyle/>
          <a:p>
            <a:pPr marL="0" indent="0">
              <a:buNone/>
            </a:pPr>
            <a:r>
              <a:rPr lang="en-GB" sz="3300" b="1" dirty="0"/>
              <a:t>Annotation</a:t>
            </a:r>
            <a:endParaRPr lang="en-US" sz="3300" b="1" dirty="0"/>
          </a:p>
          <a:p>
            <a:pPr marL="0" indent="0">
              <a:buNone/>
            </a:pPr>
            <a:r>
              <a:rPr lang="en-GB" sz="3200" b="1" dirty="0" smtClean="0"/>
              <a:t>New teacher: Enthusiastic </a:t>
            </a:r>
            <a:r>
              <a:rPr lang="en-GB" sz="3200" b="1" dirty="0"/>
              <a:t>in learning</a:t>
            </a:r>
            <a:endParaRPr lang="en-US" sz="3200" dirty="0"/>
          </a:p>
          <a:p>
            <a:pPr marL="0" indent="0">
              <a:buNone/>
            </a:pPr>
            <a:r>
              <a:rPr lang="en-GB" sz="3200" i="1" dirty="0"/>
              <a:t>It is important to note that Tanya is a new teacher. She has only been teaching at the department for 1 semester. This is also her first year of teaching career. During the time of the interview, she was holding part-time position. However, she has just gone through the assessment process of being a full-time, in which she would know the result that she passed in a few weeks’ times. As being a part-timer, Tanya is very enthusiastic in learning as reflected by the fact that she wants to become a full-time and has decided to participate in this PD. Generally speaking, part-time teachers do not engage in academic activities in the department.</a:t>
            </a:r>
            <a:endParaRPr lang="en-US" sz="3200" dirty="0"/>
          </a:p>
          <a:p>
            <a:endParaRPr lang="en-US" dirty="0"/>
          </a:p>
        </p:txBody>
      </p:sp>
    </p:spTree>
    <p:extLst>
      <p:ext uri="{BB962C8B-B14F-4D97-AF65-F5344CB8AC3E}">
        <p14:creationId xmlns:p14="http://schemas.microsoft.com/office/powerpoint/2010/main" val="10502411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endParaRPr lang="th-TH" b="1" dirty="0"/>
          </a:p>
        </p:txBody>
      </p:sp>
      <p:sp>
        <p:nvSpPr>
          <p:cNvPr id="3" name="Content Placeholder 2"/>
          <p:cNvSpPr>
            <a:spLocks noGrp="1"/>
          </p:cNvSpPr>
          <p:nvPr>
            <p:ph idx="1"/>
          </p:nvPr>
        </p:nvSpPr>
        <p:spPr/>
        <p:txBody>
          <a:bodyPr>
            <a:normAutofit/>
          </a:bodyPr>
          <a:lstStyle/>
          <a:p>
            <a:r>
              <a:rPr lang="en-US" sz="3600" dirty="0" smtClean="0"/>
              <a:t>a </a:t>
            </a:r>
            <a:r>
              <a:rPr lang="en-US" sz="3600" dirty="0"/>
              <a:t>qualitative data analysis (QDA) computer software package produced by QSR </a:t>
            </a:r>
            <a:r>
              <a:rPr lang="en-US" sz="3600" dirty="0" smtClean="0"/>
              <a:t>International</a:t>
            </a:r>
          </a:p>
          <a:p>
            <a:r>
              <a:rPr lang="en-US" sz="3600" dirty="0" smtClean="0"/>
              <a:t>designed </a:t>
            </a:r>
            <a:r>
              <a:rPr lang="en-US" sz="3600" dirty="0"/>
              <a:t>for qualitative researchers working with very rich text-based and/or multimedia information, where deep levels of analysis on small or large volumes of data are </a:t>
            </a:r>
            <a:r>
              <a:rPr lang="en-US" sz="3600" dirty="0" smtClean="0"/>
              <a:t>required</a:t>
            </a:r>
          </a:p>
        </p:txBody>
      </p:sp>
    </p:spTree>
    <p:extLst>
      <p:ext uri="{BB962C8B-B14F-4D97-AF65-F5344CB8AC3E}">
        <p14:creationId xmlns:p14="http://schemas.microsoft.com/office/powerpoint/2010/main" val="371848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endParaRPr lang="th-TH" b="1" dirty="0"/>
          </a:p>
        </p:txBody>
      </p:sp>
      <p:sp>
        <p:nvSpPr>
          <p:cNvPr id="3" name="Content Placeholder 2"/>
          <p:cNvSpPr>
            <a:spLocks noGrp="1"/>
          </p:cNvSpPr>
          <p:nvPr>
            <p:ph idx="1"/>
          </p:nvPr>
        </p:nvSpPr>
        <p:spPr/>
        <p:txBody>
          <a:bodyPr>
            <a:noAutofit/>
          </a:bodyPr>
          <a:lstStyle/>
          <a:p>
            <a:pPr marL="0" indent="0">
              <a:buNone/>
            </a:pPr>
            <a:r>
              <a:rPr lang="en-US" dirty="0" smtClean="0"/>
              <a:t>allows </a:t>
            </a:r>
            <a:r>
              <a:rPr lang="en-US" dirty="0"/>
              <a:t>users to </a:t>
            </a:r>
            <a:endParaRPr lang="en-US" dirty="0" smtClean="0"/>
          </a:p>
          <a:p>
            <a:r>
              <a:rPr lang="en-US" dirty="0" smtClean="0"/>
              <a:t>classify</a:t>
            </a:r>
            <a:r>
              <a:rPr lang="en-US" dirty="0"/>
              <a:t>, sort and arrange </a:t>
            </a:r>
            <a:r>
              <a:rPr lang="en-US" dirty="0" smtClean="0"/>
              <a:t>information</a:t>
            </a:r>
          </a:p>
          <a:p>
            <a:r>
              <a:rPr lang="en-US" dirty="0" smtClean="0"/>
              <a:t>examine </a:t>
            </a:r>
            <a:r>
              <a:rPr lang="en-US" dirty="0"/>
              <a:t>relationships in the </a:t>
            </a:r>
            <a:r>
              <a:rPr lang="en-US" dirty="0" smtClean="0"/>
              <a:t>data</a:t>
            </a:r>
          </a:p>
          <a:p>
            <a:r>
              <a:rPr lang="en-US" dirty="0" smtClean="0"/>
              <a:t>combine </a:t>
            </a:r>
            <a:r>
              <a:rPr lang="en-US" dirty="0"/>
              <a:t>analysis with linking, shaping, searching and </a:t>
            </a:r>
            <a:r>
              <a:rPr lang="en-US" dirty="0" smtClean="0"/>
              <a:t>modeling</a:t>
            </a:r>
          </a:p>
          <a:p>
            <a:r>
              <a:rPr lang="en-US" dirty="0" smtClean="0"/>
              <a:t>test theories</a:t>
            </a:r>
          </a:p>
          <a:p>
            <a:r>
              <a:rPr lang="en-US" dirty="0" smtClean="0"/>
              <a:t>identify </a:t>
            </a:r>
            <a:r>
              <a:rPr lang="en-US" dirty="0"/>
              <a:t>trends and cross-examine </a:t>
            </a:r>
            <a:r>
              <a:rPr lang="en-US" dirty="0" smtClean="0"/>
              <a:t>information</a:t>
            </a:r>
          </a:p>
          <a:p>
            <a:r>
              <a:rPr lang="en-US" dirty="0" smtClean="0"/>
              <a:t>make </a:t>
            </a:r>
            <a:r>
              <a:rPr lang="en-US" dirty="0"/>
              <a:t>observations </a:t>
            </a:r>
            <a:r>
              <a:rPr lang="en-US" dirty="0" smtClean="0"/>
              <a:t>and </a:t>
            </a:r>
            <a:r>
              <a:rPr lang="en-US" dirty="0"/>
              <a:t>build a body of evidence to support their case or project</a:t>
            </a:r>
          </a:p>
        </p:txBody>
      </p:sp>
    </p:spTree>
    <p:extLst>
      <p:ext uri="{BB962C8B-B14F-4D97-AF65-F5344CB8AC3E}">
        <p14:creationId xmlns:p14="http://schemas.microsoft.com/office/powerpoint/2010/main" val="27861684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r>
              <a:rPr lang="en-GB" dirty="0" smtClean="0"/>
              <a:t>: case study</a:t>
            </a:r>
            <a:endParaRPr lang="th-TH" b="1" dirty="0"/>
          </a:p>
        </p:txBody>
      </p:sp>
      <p:sp>
        <p:nvSpPr>
          <p:cNvPr id="3" name="Content Placeholder 2"/>
          <p:cNvSpPr>
            <a:spLocks noGrp="1"/>
          </p:cNvSpPr>
          <p:nvPr>
            <p:ph idx="1"/>
          </p:nvPr>
        </p:nvSpPr>
        <p:spPr/>
        <p:txBody>
          <a:bodyPr>
            <a:normAutofit/>
          </a:bodyPr>
          <a:lstStyle/>
          <a:p>
            <a:r>
              <a:rPr lang="en-GB" sz="3600" dirty="0" smtClean="0"/>
              <a:t>imported </a:t>
            </a:r>
            <a:r>
              <a:rPr lang="en-GB" sz="3600" dirty="0"/>
              <a:t>the codes into </a:t>
            </a:r>
            <a:r>
              <a:rPr lang="en-GB" sz="3600" dirty="0" err="1"/>
              <a:t>NVivo</a:t>
            </a:r>
            <a:r>
              <a:rPr lang="en-GB" sz="3600" dirty="0"/>
              <a:t> </a:t>
            </a:r>
            <a:r>
              <a:rPr lang="en-GB" sz="3600" dirty="0" smtClean="0"/>
              <a:t>8 software</a:t>
            </a:r>
          </a:p>
          <a:p>
            <a:r>
              <a:rPr lang="en-GB" sz="3600" dirty="0" smtClean="0"/>
              <a:t>while </a:t>
            </a:r>
            <a:r>
              <a:rPr lang="en-GB" sz="3600" dirty="0"/>
              <a:t>importing the codes from the word documents into </a:t>
            </a:r>
            <a:r>
              <a:rPr lang="en-GB" sz="3600" dirty="0" err="1"/>
              <a:t>NVivo</a:t>
            </a:r>
            <a:r>
              <a:rPr lang="en-GB" sz="3600" dirty="0"/>
              <a:t>, </a:t>
            </a:r>
            <a:r>
              <a:rPr lang="en-GB" sz="3600" dirty="0" smtClean="0"/>
              <a:t>changed </a:t>
            </a:r>
            <a:r>
              <a:rPr lang="en-GB" sz="3600" dirty="0"/>
              <a:t>the wording of the codes and the categories </a:t>
            </a:r>
            <a:endParaRPr lang="en-GB" sz="3600" dirty="0" smtClean="0"/>
          </a:p>
          <a:p>
            <a:r>
              <a:rPr lang="en-GB" sz="3600" dirty="0" smtClean="0"/>
              <a:t>created </a:t>
            </a:r>
            <a:r>
              <a:rPr lang="en-GB" sz="3600" dirty="0"/>
              <a:t>hierarchical relationships between the codes and </a:t>
            </a:r>
            <a:r>
              <a:rPr lang="en-GB" sz="3600" dirty="0" smtClean="0"/>
              <a:t>categories</a:t>
            </a:r>
          </a:p>
          <a:p>
            <a:r>
              <a:rPr lang="en-GB" sz="3600" dirty="0" smtClean="0"/>
              <a:t>re-coded </a:t>
            </a:r>
            <a:r>
              <a:rPr lang="en-GB" sz="3600" dirty="0"/>
              <a:t>the interview transcriptions. </a:t>
            </a:r>
            <a:endParaRPr lang="en-US" dirty="0"/>
          </a:p>
        </p:txBody>
      </p:sp>
    </p:spTree>
    <p:extLst>
      <p:ext uri="{BB962C8B-B14F-4D97-AF65-F5344CB8AC3E}">
        <p14:creationId xmlns:p14="http://schemas.microsoft.com/office/powerpoint/2010/main" val="41097644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normAutofit/>
          </a:bodyPr>
          <a:lstStyle/>
          <a:p>
            <a:pPr marL="0" indent="0">
              <a:buNone/>
            </a:pPr>
            <a:r>
              <a:rPr lang="en-GB" b="1" dirty="0"/>
              <a:t>Grounded Theory </a:t>
            </a:r>
            <a:r>
              <a:rPr lang="en-GB" dirty="0"/>
              <a:t>(GT) </a:t>
            </a:r>
            <a:endParaRPr lang="en-GB" dirty="0" smtClean="0"/>
          </a:p>
          <a:p>
            <a:r>
              <a:rPr lang="en-GB" dirty="0" smtClean="0"/>
              <a:t>a </a:t>
            </a:r>
            <a:r>
              <a:rPr lang="en-GB" dirty="0"/>
              <a:t>strategy of inquiry, consisting of </a:t>
            </a:r>
            <a:endParaRPr lang="en-GB" dirty="0" smtClean="0"/>
          </a:p>
          <a:p>
            <a:pPr lvl="1"/>
            <a:r>
              <a:rPr lang="en-GB" sz="2800" dirty="0" smtClean="0"/>
              <a:t>a </a:t>
            </a:r>
            <a:r>
              <a:rPr lang="en-GB" sz="2800" dirty="0"/>
              <a:t>set of data </a:t>
            </a:r>
            <a:r>
              <a:rPr lang="en-GB" sz="2800" dirty="0" smtClean="0"/>
              <a:t>collection</a:t>
            </a:r>
          </a:p>
          <a:p>
            <a:pPr lvl="1"/>
            <a:r>
              <a:rPr lang="en-GB" sz="2800" dirty="0" smtClean="0"/>
              <a:t>analytic procedures</a:t>
            </a:r>
          </a:p>
          <a:p>
            <a:r>
              <a:rPr lang="en-GB" dirty="0" smtClean="0"/>
              <a:t>the </a:t>
            </a:r>
            <a:r>
              <a:rPr lang="en-GB" dirty="0"/>
              <a:t>researcher derives a general, abstract theory of a process, action, or interaction </a:t>
            </a:r>
            <a:r>
              <a:rPr lang="en-GB" b="1" dirty="0"/>
              <a:t>grounded in the views of the participants </a:t>
            </a:r>
            <a:endParaRPr lang="en-GB" b="1" dirty="0" smtClean="0"/>
          </a:p>
          <a:p>
            <a:pPr marL="0" indent="0">
              <a:buNone/>
            </a:pPr>
            <a:endParaRPr lang="en-GB" dirty="0" smtClean="0"/>
          </a:p>
          <a:p>
            <a:pPr marL="0" indent="0" algn="r">
              <a:buNone/>
            </a:pPr>
            <a:r>
              <a:rPr lang="en-GB" dirty="0" err="1" smtClean="0"/>
              <a:t>Charmaz</a:t>
            </a:r>
            <a:r>
              <a:rPr lang="en-GB" dirty="0"/>
              <a:t>, 2004; Creswell, </a:t>
            </a:r>
            <a:r>
              <a:rPr lang="en-GB" dirty="0" smtClean="0"/>
              <a:t>2009</a:t>
            </a:r>
            <a:endParaRPr lang="th-TH" dirty="0"/>
          </a:p>
        </p:txBody>
      </p:sp>
    </p:spTree>
    <p:extLst>
      <p:ext uri="{BB962C8B-B14F-4D97-AF65-F5344CB8AC3E}">
        <p14:creationId xmlns:p14="http://schemas.microsoft.com/office/powerpoint/2010/main" val="37110264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r>
              <a:rPr lang="en-GB" dirty="0" smtClean="0"/>
              <a:t>: case study</a:t>
            </a:r>
            <a:endParaRPr lang="th-TH" b="1" dirty="0"/>
          </a:p>
        </p:txBody>
      </p:sp>
      <p:sp>
        <p:nvSpPr>
          <p:cNvPr id="3" name="Content Placeholder 2"/>
          <p:cNvSpPr>
            <a:spLocks noGrp="1"/>
          </p:cNvSpPr>
          <p:nvPr>
            <p:ph idx="1"/>
          </p:nvPr>
        </p:nvSpPr>
        <p:spPr/>
        <p:txBody>
          <a:bodyPr>
            <a:normAutofit/>
          </a:bodyPr>
          <a:lstStyle/>
          <a:p>
            <a:r>
              <a:rPr lang="en-GB" sz="3600" dirty="0" smtClean="0"/>
              <a:t>more </a:t>
            </a:r>
            <a:r>
              <a:rPr lang="en-GB" sz="3600" dirty="0"/>
              <a:t>investigation of the data in an in-depth analytical manner by comparing and contrasting the structures of the </a:t>
            </a:r>
            <a:r>
              <a:rPr lang="en-GB" sz="3600" dirty="0" smtClean="0"/>
              <a:t>codes</a:t>
            </a:r>
          </a:p>
          <a:p>
            <a:r>
              <a:rPr lang="en-GB" sz="3600" dirty="0" smtClean="0"/>
              <a:t>using </a:t>
            </a:r>
            <a:r>
              <a:rPr lang="en-GB" sz="3600" dirty="0" err="1"/>
              <a:t>NVivo</a:t>
            </a:r>
            <a:r>
              <a:rPr lang="en-GB" sz="3600" dirty="0"/>
              <a:t> was a great advantage because the software could illustrate the tree nodes (</a:t>
            </a:r>
            <a:r>
              <a:rPr lang="en-GB" sz="3600" i="1" dirty="0"/>
              <a:t>node</a:t>
            </a:r>
            <a:r>
              <a:rPr lang="en-GB" sz="3600" dirty="0"/>
              <a:t> is a term for </a:t>
            </a:r>
            <a:r>
              <a:rPr lang="en-GB" sz="3600" i="1" dirty="0"/>
              <a:t>codes</a:t>
            </a:r>
            <a:r>
              <a:rPr lang="en-GB" sz="3600" dirty="0"/>
              <a:t> used in </a:t>
            </a:r>
            <a:r>
              <a:rPr lang="en-GB" sz="3600" dirty="0" err="1"/>
              <a:t>NVivo</a:t>
            </a:r>
            <a:r>
              <a:rPr lang="en-GB" sz="3600" dirty="0"/>
              <a:t>) of the coding </a:t>
            </a:r>
            <a:r>
              <a:rPr lang="en-GB" sz="3600" dirty="0" smtClean="0"/>
              <a:t>scheme </a:t>
            </a:r>
            <a:endParaRPr lang="en-US" dirty="0"/>
          </a:p>
        </p:txBody>
      </p:sp>
    </p:spTree>
    <p:extLst>
      <p:ext uri="{BB962C8B-B14F-4D97-AF65-F5344CB8AC3E}">
        <p14:creationId xmlns:p14="http://schemas.microsoft.com/office/powerpoint/2010/main" val="1762571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r>
              <a:rPr lang="en-GB" dirty="0" smtClean="0"/>
              <a:t>: </a:t>
            </a:r>
            <a:r>
              <a:rPr lang="en-GB" dirty="0"/>
              <a:t>case study</a:t>
            </a:r>
            <a:endParaRPr lang="th-TH" b="1" dirty="0"/>
          </a:p>
        </p:txBody>
      </p:sp>
      <p:pic>
        <p:nvPicPr>
          <p:cNvPr id="4" name="Content Placeholder 3" descr="tree nodes"/>
          <p:cNvPicPr>
            <a:picLocks noGrp="1"/>
          </p:cNvPicPr>
          <p:nvPr>
            <p:ph idx="1"/>
          </p:nvPr>
        </p:nvPicPr>
        <p:blipFill>
          <a:blip r:embed="rId2" cstate="print"/>
          <a:srcRect/>
          <a:stretch>
            <a:fillRect/>
          </a:stretch>
        </p:blipFill>
        <p:spPr bwMode="auto">
          <a:xfrm>
            <a:off x="2780075" y="1690688"/>
            <a:ext cx="6631849" cy="4351338"/>
          </a:xfrm>
          <a:prstGeom prst="rect">
            <a:avLst/>
          </a:prstGeom>
          <a:noFill/>
          <a:ln w="12700" cmpd="sng">
            <a:solidFill>
              <a:srgbClr val="000000"/>
            </a:solidFill>
            <a:miter lim="800000"/>
            <a:headEnd/>
            <a:tailEnd/>
          </a:ln>
          <a:effectLst/>
        </p:spPr>
      </p:pic>
    </p:spTree>
    <p:extLst>
      <p:ext uri="{BB962C8B-B14F-4D97-AF65-F5344CB8AC3E}">
        <p14:creationId xmlns:p14="http://schemas.microsoft.com/office/powerpoint/2010/main" val="22666149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r>
              <a:rPr lang="en-GB" dirty="0" smtClean="0"/>
              <a:t>: </a:t>
            </a:r>
            <a:r>
              <a:rPr lang="en-GB" dirty="0"/>
              <a:t>case study</a:t>
            </a:r>
            <a:endParaRPr lang="th-TH" b="1" dirty="0"/>
          </a:p>
        </p:txBody>
      </p:sp>
      <p:sp>
        <p:nvSpPr>
          <p:cNvPr id="3" name="Content Placeholder 2"/>
          <p:cNvSpPr>
            <a:spLocks noGrp="1"/>
          </p:cNvSpPr>
          <p:nvPr>
            <p:ph idx="1"/>
          </p:nvPr>
        </p:nvSpPr>
        <p:spPr/>
        <p:txBody>
          <a:bodyPr>
            <a:normAutofit/>
          </a:bodyPr>
          <a:lstStyle/>
          <a:p>
            <a:pPr marL="0" indent="0">
              <a:buNone/>
            </a:pPr>
            <a:r>
              <a:rPr lang="en-GB" sz="3600" dirty="0" smtClean="0"/>
              <a:t>the </a:t>
            </a:r>
            <a:r>
              <a:rPr lang="en-GB" sz="3600" dirty="0"/>
              <a:t>‘models’ facility of </a:t>
            </a:r>
            <a:r>
              <a:rPr lang="en-GB" sz="3600" dirty="0" err="1"/>
              <a:t>NVivo</a:t>
            </a:r>
            <a:r>
              <a:rPr lang="en-GB" sz="3600" dirty="0"/>
              <a:t> to have a visual representation of the categories and codes, which would later help with the coding tree structure outputs, refined the categories and </a:t>
            </a:r>
            <a:r>
              <a:rPr lang="en-GB" sz="3600" dirty="0" smtClean="0"/>
              <a:t>codes</a:t>
            </a:r>
            <a:endParaRPr lang="en-US" dirty="0"/>
          </a:p>
        </p:txBody>
      </p:sp>
    </p:spTree>
    <p:extLst>
      <p:ext uri="{BB962C8B-B14F-4D97-AF65-F5344CB8AC3E}">
        <p14:creationId xmlns:p14="http://schemas.microsoft.com/office/powerpoint/2010/main" val="15497833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NVivo</a:t>
            </a:r>
            <a:r>
              <a:rPr lang="en-GB" dirty="0" smtClean="0"/>
              <a:t>: </a:t>
            </a:r>
            <a:r>
              <a:rPr lang="en-GB" dirty="0"/>
              <a:t>case study</a:t>
            </a:r>
            <a:endParaRPr lang="th-TH" b="1" dirty="0"/>
          </a:p>
        </p:txBody>
      </p:sp>
      <p:pic>
        <p:nvPicPr>
          <p:cNvPr id="4" name="Content Placeholder 3" descr="model"/>
          <p:cNvPicPr>
            <a:picLocks noGrp="1"/>
          </p:cNvPicPr>
          <p:nvPr>
            <p:ph idx="1"/>
          </p:nvPr>
        </p:nvPicPr>
        <p:blipFill>
          <a:blip r:embed="rId2" cstate="print"/>
          <a:srcRect/>
          <a:stretch>
            <a:fillRect/>
          </a:stretch>
        </p:blipFill>
        <p:spPr bwMode="auto">
          <a:xfrm>
            <a:off x="1030310" y="1915319"/>
            <a:ext cx="9736428" cy="4171950"/>
          </a:xfrm>
          <a:prstGeom prst="rect">
            <a:avLst/>
          </a:prstGeom>
          <a:noFill/>
          <a:ln w="12700" cmpd="sng">
            <a:solidFill>
              <a:srgbClr val="000000"/>
            </a:solidFill>
            <a:miter lim="800000"/>
            <a:headEnd/>
            <a:tailEnd/>
          </a:ln>
          <a:effectLst/>
        </p:spPr>
      </p:pic>
    </p:spTree>
    <p:extLst>
      <p:ext uri="{BB962C8B-B14F-4D97-AF65-F5344CB8AC3E}">
        <p14:creationId xmlns:p14="http://schemas.microsoft.com/office/powerpoint/2010/main" val="10436438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NVivo</a:t>
            </a:r>
            <a:r>
              <a:rPr lang="en-GB" dirty="0"/>
              <a:t>: case study</a:t>
            </a:r>
            <a:endParaRPr lang="th-TH" b="1" dirty="0"/>
          </a:p>
        </p:txBody>
      </p:sp>
      <p:sp>
        <p:nvSpPr>
          <p:cNvPr id="3" name="Content Placeholder 2"/>
          <p:cNvSpPr>
            <a:spLocks noGrp="1"/>
          </p:cNvSpPr>
          <p:nvPr>
            <p:ph idx="1"/>
          </p:nvPr>
        </p:nvSpPr>
        <p:spPr/>
        <p:txBody>
          <a:bodyPr>
            <a:normAutofit/>
          </a:bodyPr>
          <a:lstStyle/>
          <a:p>
            <a:r>
              <a:rPr lang="en-GB" sz="3600" dirty="0" smtClean="0"/>
              <a:t>studied </a:t>
            </a:r>
            <a:r>
              <a:rPr lang="en-GB" sz="3600" dirty="0"/>
              <a:t>both tree nodes and map representations of the coding </a:t>
            </a:r>
            <a:r>
              <a:rPr lang="en-GB" sz="3600" dirty="0" smtClean="0"/>
              <a:t>structures</a:t>
            </a:r>
          </a:p>
          <a:p>
            <a:r>
              <a:rPr lang="en-GB" sz="3600" dirty="0" smtClean="0"/>
              <a:t>edited </a:t>
            </a:r>
            <a:r>
              <a:rPr lang="en-GB" sz="3600" dirty="0"/>
              <a:t>some codes and categories by making changes to the titles as well as moving some codes to appropriate </a:t>
            </a:r>
            <a:r>
              <a:rPr lang="en-GB" sz="3600" dirty="0" smtClean="0"/>
              <a:t>categories</a:t>
            </a:r>
          </a:p>
          <a:p>
            <a:r>
              <a:rPr lang="en-GB" sz="3600" dirty="0" smtClean="0"/>
              <a:t>re-coded </a:t>
            </a:r>
            <a:r>
              <a:rPr lang="en-GB" sz="3600" dirty="0"/>
              <a:t>the interview transcripts using a theme </a:t>
            </a:r>
            <a:r>
              <a:rPr lang="en-GB" sz="3600" dirty="0" smtClean="0"/>
              <a:t>approach</a:t>
            </a:r>
            <a:endParaRPr lang="en-GB" sz="3600" dirty="0" smtClean="0"/>
          </a:p>
        </p:txBody>
      </p:sp>
    </p:spTree>
    <p:extLst>
      <p:ext uri="{BB962C8B-B14F-4D97-AF65-F5344CB8AC3E}">
        <p14:creationId xmlns:p14="http://schemas.microsoft.com/office/powerpoint/2010/main" val="2278513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NVivo</a:t>
            </a:r>
            <a:r>
              <a:rPr lang="en-GB" dirty="0"/>
              <a:t>: case study</a:t>
            </a:r>
            <a:endParaRPr lang="th-TH" b="1" dirty="0"/>
          </a:p>
        </p:txBody>
      </p:sp>
      <p:sp>
        <p:nvSpPr>
          <p:cNvPr id="3" name="Content Placeholder 2"/>
          <p:cNvSpPr>
            <a:spLocks noGrp="1"/>
          </p:cNvSpPr>
          <p:nvPr>
            <p:ph idx="1"/>
          </p:nvPr>
        </p:nvSpPr>
        <p:spPr/>
        <p:txBody>
          <a:bodyPr>
            <a:normAutofit/>
          </a:bodyPr>
          <a:lstStyle/>
          <a:p>
            <a:r>
              <a:rPr lang="en-GB" sz="3600" dirty="0" smtClean="0"/>
              <a:t>transferred </a:t>
            </a:r>
            <a:r>
              <a:rPr lang="en-GB" sz="3600" dirty="0"/>
              <a:t>the codes into </a:t>
            </a:r>
            <a:r>
              <a:rPr lang="en-GB" sz="3600" dirty="0" err="1" smtClean="0"/>
              <a:t>Nvivo</a:t>
            </a:r>
            <a:endParaRPr lang="en-GB" sz="3600" dirty="0" smtClean="0"/>
          </a:p>
          <a:p>
            <a:r>
              <a:rPr lang="en-GB" sz="3600" dirty="0" smtClean="0"/>
              <a:t>repeated </a:t>
            </a:r>
            <a:r>
              <a:rPr lang="en-GB" sz="3600" dirty="0"/>
              <a:t>the same analytic procedures in comparing and contrasting the codes and </a:t>
            </a:r>
            <a:r>
              <a:rPr lang="en-GB" sz="3600" dirty="0" smtClean="0"/>
              <a:t>categories</a:t>
            </a:r>
          </a:p>
          <a:p>
            <a:r>
              <a:rPr lang="en-GB" sz="3600" dirty="0" smtClean="0"/>
              <a:t>came </a:t>
            </a:r>
            <a:r>
              <a:rPr lang="en-GB" sz="3600" dirty="0"/>
              <a:t>up with a new set of codes and categories.</a:t>
            </a:r>
            <a:endParaRPr lang="en-US" dirty="0"/>
          </a:p>
        </p:txBody>
      </p:sp>
    </p:spTree>
    <p:extLst>
      <p:ext uri="{BB962C8B-B14F-4D97-AF65-F5344CB8AC3E}">
        <p14:creationId xmlns:p14="http://schemas.microsoft.com/office/powerpoint/2010/main" val="3783060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NVivo</a:t>
            </a:r>
            <a:r>
              <a:rPr lang="en-GB" dirty="0"/>
              <a:t>: case </a:t>
            </a:r>
            <a:r>
              <a:rPr lang="en-GB" dirty="0" smtClean="0"/>
              <a:t>study (model of categories and codes</a:t>
            </a:r>
            <a:endParaRPr lang="th-TH" dirty="0"/>
          </a:p>
        </p:txBody>
      </p:sp>
      <p:pic>
        <p:nvPicPr>
          <p:cNvPr id="4" name="Content Placeholder 3" descr="Cat 2.png"/>
          <p:cNvPicPr>
            <a:picLocks noGrp="1"/>
          </p:cNvPicPr>
          <p:nvPr>
            <p:ph idx="1"/>
          </p:nvPr>
        </p:nvPicPr>
        <p:blipFill>
          <a:blip r:embed="rId2" cstate="print"/>
          <a:srcRect t="2373" b="2319"/>
          <a:stretch>
            <a:fillRect/>
          </a:stretch>
        </p:blipFill>
        <p:spPr bwMode="auto">
          <a:xfrm>
            <a:off x="838200" y="1850056"/>
            <a:ext cx="9913373" cy="4302476"/>
          </a:xfrm>
          <a:prstGeom prst="rect">
            <a:avLst/>
          </a:prstGeom>
          <a:noFill/>
          <a:ln w="9525" cmpd="sng">
            <a:solidFill>
              <a:srgbClr val="000000"/>
            </a:solidFill>
            <a:miter lim="800000"/>
            <a:headEnd/>
            <a:tailEnd/>
          </a:ln>
          <a:effectLst/>
        </p:spPr>
      </p:pic>
    </p:spTree>
    <p:extLst>
      <p:ext uri="{BB962C8B-B14F-4D97-AF65-F5344CB8AC3E}">
        <p14:creationId xmlns:p14="http://schemas.microsoft.com/office/powerpoint/2010/main" val="241501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NVivo</a:t>
            </a:r>
            <a:r>
              <a:rPr lang="en-GB" dirty="0"/>
              <a:t>: case </a:t>
            </a:r>
            <a:r>
              <a:rPr lang="en-GB" dirty="0" smtClean="0"/>
              <a:t>study (integrating categories)</a:t>
            </a:r>
            <a:endParaRPr lang="th-TH" dirty="0"/>
          </a:p>
        </p:txBody>
      </p:sp>
      <p:pic>
        <p:nvPicPr>
          <p:cNvPr id="4" name="Content Placeholder 3" descr="Cat learning.png"/>
          <p:cNvPicPr>
            <a:picLocks noGrp="1"/>
          </p:cNvPicPr>
          <p:nvPr>
            <p:ph idx="1"/>
          </p:nvPr>
        </p:nvPicPr>
        <p:blipFill>
          <a:blip r:embed="rId2" cstate="print"/>
          <a:srcRect/>
          <a:stretch>
            <a:fillRect/>
          </a:stretch>
        </p:blipFill>
        <p:spPr bwMode="auto">
          <a:xfrm>
            <a:off x="954157" y="2062926"/>
            <a:ext cx="10040665" cy="4351126"/>
          </a:xfrm>
          <a:prstGeom prst="rect">
            <a:avLst/>
          </a:prstGeom>
          <a:noFill/>
          <a:ln w="9525">
            <a:noFill/>
            <a:miter lim="800000"/>
            <a:headEnd/>
            <a:tailEnd/>
          </a:ln>
        </p:spPr>
      </p:pic>
    </p:spTree>
    <p:extLst>
      <p:ext uri="{BB962C8B-B14F-4D97-AF65-F5344CB8AC3E}">
        <p14:creationId xmlns:p14="http://schemas.microsoft.com/office/powerpoint/2010/main" val="71638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Issues of Validity and Reliability of the Qualitative analysis</a:t>
            </a:r>
            <a:endParaRPr lang="en-US" b="1" dirty="0"/>
          </a:p>
        </p:txBody>
      </p:sp>
      <p:sp>
        <p:nvSpPr>
          <p:cNvPr id="3" name="Content Placeholder 2"/>
          <p:cNvSpPr>
            <a:spLocks noGrp="1"/>
          </p:cNvSpPr>
          <p:nvPr>
            <p:ph idx="1"/>
          </p:nvPr>
        </p:nvSpPr>
        <p:spPr/>
        <p:txBody>
          <a:bodyPr>
            <a:normAutofit/>
          </a:bodyPr>
          <a:lstStyle/>
          <a:p>
            <a:pPr marL="0" indent="0">
              <a:buNone/>
            </a:pPr>
            <a:r>
              <a:rPr lang="en-GB" dirty="0" smtClean="0"/>
              <a:t>Strategies to </a:t>
            </a:r>
            <a:r>
              <a:rPr lang="en-GB" dirty="0"/>
              <a:t>ensure the quality of qualitative </a:t>
            </a:r>
            <a:r>
              <a:rPr lang="en-GB" dirty="0" smtClean="0"/>
              <a:t>research:</a:t>
            </a:r>
            <a:endParaRPr lang="en-US" dirty="0"/>
          </a:p>
          <a:p>
            <a:pPr lvl="0"/>
            <a:r>
              <a:rPr lang="en-GB" i="1" dirty="0"/>
              <a:t>Building up an image of researcher integrity </a:t>
            </a:r>
            <a:r>
              <a:rPr lang="en-GB" dirty="0"/>
              <a:t>through </a:t>
            </a:r>
            <a:endParaRPr lang="en-GB" dirty="0" smtClean="0"/>
          </a:p>
          <a:p>
            <a:pPr lvl="1"/>
            <a:r>
              <a:rPr lang="en-GB" dirty="0" smtClean="0"/>
              <a:t>audit trails</a:t>
            </a:r>
          </a:p>
          <a:p>
            <a:pPr lvl="1"/>
            <a:r>
              <a:rPr lang="en-GB" dirty="0" smtClean="0"/>
              <a:t>contextualisation </a:t>
            </a:r>
            <a:r>
              <a:rPr lang="en-GB" dirty="0"/>
              <a:t>and thick </a:t>
            </a:r>
            <a:r>
              <a:rPr lang="en-GB" dirty="0" smtClean="0"/>
              <a:t>description</a:t>
            </a:r>
          </a:p>
          <a:p>
            <a:pPr lvl="1"/>
            <a:r>
              <a:rPr lang="en-GB" dirty="0" smtClean="0"/>
              <a:t>identifying </a:t>
            </a:r>
            <a:r>
              <a:rPr lang="en-GB" dirty="0"/>
              <a:t>potential researcher bias or examining outliers, extreme or negative cases and alternatives </a:t>
            </a:r>
            <a:r>
              <a:rPr lang="en-GB" dirty="0" smtClean="0"/>
              <a:t>explanations</a:t>
            </a:r>
            <a:endParaRPr lang="en-US" dirty="0"/>
          </a:p>
          <a:p>
            <a:pPr lvl="0"/>
            <a:r>
              <a:rPr lang="en-GB" i="1" dirty="0"/>
              <a:t>Validity/reliability checks </a:t>
            </a:r>
            <a:r>
              <a:rPr lang="en-GB" dirty="0"/>
              <a:t>by </a:t>
            </a:r>
            <a:endParaRPr lang="en-GB" dirty="0" smtClean="0"/>
          </a:p>
          <a:p>
            <a:pPr lvl="1"/>
            <a:r>
              <a:rPr lang="en-GB" dirty="0" smtClean="0"/>
              <a:t>incorporating </a:t>
            </a:r>
            <a:r>
              <a:rPr lang="en-GB" dirty="0"/>
              <a:t>respondent </a:t>
            </a:r>
            <a:r>
              <a:rPr lang="en-GB" dirty="0" smtClean="0"/>
              <a:t>feedback</a:t>
            </a:r>
          </a:p>
          <a:p>
            <a:pPr lvl="1"/>
            <a:r>
              <a:rPr lang="en-GB" dirty="0" smtClean="0"/>
              <a:t>member </a:t>
            </a:r>
            <a:r>
              <a:rPr lang="en-GB" dirty="0"/>
              <a:t>and/or peer checking into research </a:t>
            </a:r>
            <a:r>
              <a:rPr lang="en-GB" dirty="0" smtClean="0"/>
              <a:t>designs</a:t>
            </a:r>
            <a:endParaRPr lang="en-US" dirty="0"/>
          </a:p>
        </p:txBody>
      </p:sp>
    </p:spTree>
    <p:extLst>
      <p:ext uri="{BB962C8B-B14F-4D97-AF65-F5344CB8AC3E}">
        <p14:creationId xmlns:p14="http://schemas.microsoft.com/office/powerpoint/2010/main" val="3515688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Issues of Validity and Reliability of the Qualitative analysis</a:t>
            </a:r>
            <a:endParaRPr lang="en-US" b="1" dirty="0"/>
          </a:p>
        </p:txBody>
      </p:sp>
      <p:sp>
        <p:nvSpPr>
          <p:cNvPr id="3" name="Content Placeholder 2"/>
          <p:cNvSpPr>
            <a:spLocks noGrp="1"/>
          </p:cNvSpPr>
          <p:nvPr>
            <p:ph idx="1"/>
          </p:nvPr>
        </p:nvSpPr>
        <p:spPr/>
        <p:txBody>
          <a:bodyPr>
            <a:normAutofit/>
          </a:bodyPr>
          <a:lstStyle/>
          <a:p>
            <a:r>
              <a:rPr lang="en-GB" i="1" dirty="0" smtClean="0"/>
              <a:t>Research </a:t>
            </a:r>
            <a:r>
              <a:rPr lang="en-GB" i="1" dirty="0"/>
              <a:t>design-based strategies</a:t>
            </a:r>
            <a:r>
              <a:rPr lang="en-GB" dirty="0"/>
              <a:t> </a:t>
            </a:r>
            <a:endParaRPr lang="en-GB" dirty="0" smtClean="0"/>
          </a:p>
          <a:p>
            <a:pPr lvl="1"/>
            <a:r>
              <a:rPr lang="en-GB" dirty="0" smtClean="0"/>
              <a:t>method </a:t>
            </a:r>
            <a:r>
              <a:rPr lang="en-GB" dirty="0"/>
              <a:t>and data </a:t>
            </a:r>
            <a:r>
              <a:rPr lang="en-GB" dirty="0" smtClean="0"/>
              <a:t>triangulation</a:t>
            </a:r>
          </a:p>
          <a:p>
            <a:pPr lvl="1"/>
            <a:r>
              <a:rPr lang="en-GB" dirty="0" smtClean="0"/>
              <a:t>prolonged </a:t>
            </a:r>
            <a:r>
              <a:rPr lang="en-GB" dirty="0"/>
              <a:t>engagement </a:t>
            </a:r>
            <a:endParaRPr lang="en-GB" dirty="0" smtClean="0"/>
          </a:p>
          <a:p>
            <a:pPr lvl="1"/>
            <a:r>
              <a:rPr lang="en-GB" dirty="0" smtClean="0"/>
              <a:t>persistent </a:t>
            </a:r>
            <a:r>
              <a:rPr lang="en-GB" dirty="0"/>
              <a:t>observation </a:t>
            </a:r>
            <a:endParaRPr lang="en-GB" dirty="0" smtClean="0"/>
          </a:p>
          <a:p>
            <a:pPr lvl="1"/>
            <a:r>
              <a:rPr lang="en-GB" dirty="0" smtClean="0"/>
              <a:t>longitudinal </a:t>
            </a:r>
            <a:r>
              <a:rPr lang="en-GB" dirty="0"/>
              <a:t>research </a:t>
            </a:r>
            <a:r>
              <a:rPr lang="en-GB" dirty="0" smtClean="0"/>
              <a:t>designs</a:t>
            </a:r>
          </a:p>
          <a:p>
            <a:pPr marL="0" indent="0" algn="r">
              <a:buNone/>
            </a:pPr>
            <a:r>
              <a:rPr lang="en-GB" dirty="0" err="1"/>
              <a:t>Dörnyei</a:t>
            </a:r>
            <a:r>
              <a:rPr lang="en-GB" dirty="0"/>
              <a:t> (2007, pp. 59 - 62)</a:t>
            </a:r>
            <a:endParaRPr lang="en-US" dirty="0"/>
          </a:p>
        </p:txBody>
      </p:sp>
    </p:spTree>
    <p:extLst>
      <p:ext uri="{BB962C8B-B14F-4D97-AF65-F5344CB8AC3E}">
        <p14:creationId xmlns:p14="http://schemas.microsoft.com/office/powerpoint/2010/main" val="31976489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lstStyle/>
          <a:p>
            <a:pPr marL="0" indent="0">
              <a:buNone/>
            </a:pPr>
            <a:r>
              <a:rPr lang="en-GB" dirty="0" smtClean="0"/>
              <a:t>‘grounded </a:t>
            </a:r>
            <a:r>
              <a:rPr lang="en-GB" dirty="0"/>
              <a:t>theory </a:t>
            </a:r>
            <a:r>
              <a:rPr lang="en-GB" dirty="0" smtClean="0"/>
              <a:t>consists </a:t>
            </a:r>
            <a:r>
              <a:rPr lang="en-GB" dirty="0"/>
              <a:t>of guidelines that help researchers to study social and social psychological processes, direct data collection, manage data analysis, and develop an abstract theoretical framework that explains the studies’ </a:t>
            </a:r>
            <a:r>
              <a:rPr lang="en-GB" dirty="0" smtClean="0"/>
              <a:t>process.’</a:t>
            </a:r>
          </a:p>
          <a:p>
            <a:pPr marL="0" indent="0" algn="r">
              <a:buNone/>
            </a:pPr>
            <a:r>
              <a:rPr lang="en-GB" dirty="0" err="1" smtClean="0"/>
              <a:t>Charmaz</a:t>
            </a:r>
            <a:r>
              <a:rPr lang="en-GB" dirty="0" smtClean="0"/>
              <a:t>, 2002, p. 675</a:t>
            </a:r>
            <a:endParaRPr lang="th-TH" dirty="0"/>
          </a:p>
        </p:txBody>
      </p:sp>
    </p:spTree>
    <p:extLst>
      <p:ext uri="{BB962C8B-B14F-4D97-AF65-F5344CB8AC3E}">
        <p14:creationId xmlns:p14="http://schemas.microsoft.com/office/powerpoint/2010/main" val="36505701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Issues of Validity and Reliability of the Qualitative analysis</a:t>
            </a:r>
            <a:endParaRPr lang="en-US" b="1" dirty="0"/>
          </a:p>
        </p:txBody>
      </p:sp>
      <p:sp>
        <p:nvSpPr>
          <p:cNvPr id="3" name="Content Placeholder 2"/>
          <p:cNvSpPr>
            <a:spLocks noGrp="1"/>
          </p:cNvSpPr>
          <p:nvPr>
            <p:ph idx="1"/>
          </p:nvPr>
        </p:nvSpPr>
        <p:spPr/>
        <p:txBody>
          <a:bodyPr>
            <a:normAutofit/>
          </a:bodyPr>
          <a:lstStyle/>
          <a:p>
            <a:pPr marL="0" indent="0">
              <a:buNone/>
            </a:pPr>
            <a:r>
              <a:rPr lang="en-GB" dirty="0" smtClean="0"/>
              <a:t>Case study</a:t>
            </a:r>
            <a:r>
              <a:rPr lang="en-GB" i="1" dirty="0" smtClean="0"/>
              <a:t>:</a:t>
            </a:r>
            <a:endParaRPr lang="en-GB" i="1" dirty="0" smtClean="0"/>
          </a:p>
          <a:p>
            <a:pPr lvl="0"/>
            <a:r>
              <a:rPr lang="en-GB" dirty="0"/>
              <a:t>providing an ‘audit trail’, which is ‘created by documentation of the research process and by provision of sufficient evidence to understand how the researcher reached the conclusion of the study’ </a:t>
            </a:r>
            <a:endParaRPr lang="en-GB" dirty="0" smtClean="0"/>
          </a:p>
          <a:p>
            <a:pPr marL="457200" lvl="1" indent="0" algn="r">
              <a:buNone/>
            </a:pPr>
            <a:r>
              <a:rPr lang="en-GB" dirty="0" smtClean="0"/>
              <a:t>Morrison </a:t>
            </a:r>
            <a:r>
              <a:rPr lang="en-GB" dirty="0"/>
              <a:t>&amp; </a:t>
            </a:r>
            <a:r>
              <a:rPr lang="en-GB" dirty="0" err="1"/>
              <a:t>Hamp</a:t>
            </a:r>
            <a:r>
              <a:rPr lang="en-GB" dirty="0"/>
              <a:t>-Lyons, </a:t>
            </a:r>
            <a:r>
              <a:rPr lang="en-GB" dirty="0" smtClean="0"/>
              <a:t>2007</a:t>
            </a:r>
            <a:endParaRPr lang="en-US" dirty="0" smtClean="0"/>
          </a:p>
          <a:p>
            <a:pPr lvl="0"/>
            <a:r>
              <a:rPr lang="en-GB" dirty="0" smtClean="0"/>
              <a:t>member checking, that is sending my overview of the data to the participants and asking them to critically analyse and comment on the data</a:t>
            </a:r>
            <a:endParaRPr lang="en-US" dirty="0" smtClean="0"/>
          </a:p>
          <a:p>
            <a:pPr marL="0" indent="0">
              <a:buNone/>
            </a:pPr>
            <a:endParaRPr lang="en-US" dirty="0"/>
          </a:p>
        </p:txBody>
      </p:sp>
    </p:spTree>
    <p:extLst>
      <p:ext uri="{BB962C8B-B14F-4D97-AF65-F5344CB8AC3E}">
        <p14:creationId xmlns:p14="http://schemas.microsoft.com/office/powerpoint/2010/main" val="28603957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Issues of Validity and Reliability of the Qualitative analysis</a:t>
            </a:r>
            <a:endParaRPr lang="en-US" b="1" dirty="0"/>
          </a:p>
        </p:txBody>
      </p:sp>
      <p:sp>
        <p:nvSpPr>
          <p:cNvPr id="3" name="Content Placeholder 2"/>
          <p:cNvSpPr>
            <a:spLocks noGrp="1"/>
          </p:cNvSpPr>
          <p:nvPr>
            <p:ph idx="1"/>
          </p:nvPr>
        </p:nvSpPr>
        <p:spPr/>
        <p:txBody>
          <a:bodyPr>
            <a:normAutofit/>
          </a:bodyPr>
          <a:lstStyle/>
          <a:p>
            <a:pPr lvl="0"/>
            <a:r>
              <a:rPr lang="en-GB" dirty="0" smtClean="0"/>
              <a:t>offering </a:t>
            </a:r>
            <a:r>
              <a:rPr lang="en-GB" dirty="0"/>
              <a:t>a detailed description of research </a:t>
            </a:r>
            <a:r>
              <a:rPr lang="en-GB" dirty="0" smtClean="0"/>
              <a:t>methodology </a:t>
            </a:r>
            <a:endParaRPr lang="en-US" dirty="0"/>
          </a:p>
          <a:p>
            <a:pPr lvl="0"/>
            <a:r>
              <a:rPr lang="en-GB" dirty="0"/>
              <a:t>providing the detailed description of my roles of the </a:t>
            </a:r>
            <a:r>
              <a:rPr lang="en-GB" dirty="0" smtClean="0"/>
              <a:t>researcher</a:t>
            </a:r>
            <a:endParaRPr lang="en-US" dirty="0"/>
          </a:p>
          <a:p>
            <a:pPr lvl="0"/>
            <a:r>
              <a:rPr lang="en-GB" dirty="0"/>
              <a:t>collecting the data during a series of points in time; in other words, being a longitudinal </a:t>
            </a:r>
            <a:r>
              <a:rPr lang="en-GB" dirty="0" smtClean="0"/>
              <a:t>research</a:t>
            </a:r>
            <a:endParaRPr lang="en-US" dirty="0"/>
          </a:p>
          <a:p>
            <a:pPr marL="0" indent="0">
              <a:buNone/>
            </a:pPr>
            <a:endParaRPr lang="en-US" dirty="0"/>
          </a:p>
        </p:txBody>
      </p:sp>
    </p:spTree>
    <p:extLst>
      <p:ext uri="{BB962C8B-B14F-4D97-AF65-F5344CB8AC3E}">
        <p14:creationId xmlns:p14="http://schemas.microsoft.com/office/powerpoint/2010/main" val="11490986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References</a:t>
            </a:r>
            <a:endParaRPr lang="en-US" b="1" dirty="0"/>
          </a:p>
        </p:txBody>
      </p:sp>
      <p:sp>
        <p:nvSpPr>
          <p:cNvPr id="3" name="Content Placeholder 2"/>
          <p:cNvSpPr>
            <a:spLocks noGrp="1"/>
          </p:cNvSpPr>
          <p:nvPr>
            <p:ph idx="1"/>
          </p:nvPr>
        </p:nvSpPr>
        <p:spPr/>
        <p:txBody>
          <a:bodyPr>
            <a:normAutofit fontScale="62500" lnSpcReduction="20000"/>
          </a:bodyPr>
          <a:lstStyle/>
          <a:p>
            <a:r>
              <a:rPr lang="en-GB" dirty="0" err="1"/>
              <a:t>Charmaz</a:t>
            </a:r>
            <a:r>
              <a:rPr lang="en-GB" dirty="0"/>
              <a:t>, K. (2002). Qualitative interviewing and grounded theory analysis. In J. F. </a:t>
            </a:r>
            <a:r>
              <a:rPr lang="en-GB" dirty="0" err="1"/>
              <a:t>Gubrium</a:t>
            </a:r>
            <a:r>
              <a:rPr lang="en-GB" dirty="0"/>
              <a:t> &amp; J. </a:t>
            </a:r>
            <a:r>
              <a:rPr lang="en-GB" dirty="0" err="1"/>
              <a:t>A.Holstein</a:t>
            </a:r>
            <a:r>
              <a:rPr lang="en-GB" dirty="0"/>
              <a:t> (Eds.), </a:t>
            </a:r>
            <a:r>
              <a:rPr lang="en-GB" i="1" dirty="0"/>
              <a:t>Handbook of interview research: Context &amp; method</a:t>
            </a:r>
            <a:r>
              <a:rPr lang="en-GB" dirty="0"/>
              <a:t> (pp. 675-694). Thousand Oaks, CA: Sage.</a:t>
            </a:r>
            <a:endParaRPr lang="en-US" dirty="0"/>
          </a:p>
          <a:p>
            <a:r>
              <a:rPr lang="en-GB" dirty="0" err="1"/>
              <a:t>Charmaz</a:t>
            </a:r>
            <a:r>
              <a:rPr lang="en-GB" dirty="0"/>
              <a:t>, K. (2004). Grounded theory. In S. </a:t>
            </a:r>
            <a:r>
              <a:rPr lang="en-GB" dirty="0" err="1"/>
              <a:t>Hesse-Biber</a:t>
            </a:r>
            <a:r>
              <a:rPr lang="en-GB" dirty="0"/>
              <a:t> &amp; P. </a:t>
            </a:r>
            <a:r>
              <a:rPr lang="en-GB" dirty="0" err="1"/>
              <a:t>Leavy</a:t>
            </a:r>
            <a:r>
              <a:rPr lang="en-GB" dirty="0"/>
              <a:t> (Eds.), </a:t>
            </a:r>
            <a:r>
              <a:rPr lang="en-GB" i="1" dirty="0"/>
              <a:t>Approaches to qualitative research: a reader on theory and practice</a:t>
            </a:r>
            <a:r>
              <a:rPr lang="en-GB" dirty="0"/>
              <a:t> (pp. 496-521). New York, NY: Oxford University Press.</a:t>
            </a:r>
            <a:endParaRPr lang="en-US" dirty="0"/>
          </a:p>
          <a:p>
            <a:r>
              <a:rPr lang="en-GB" dirty="0"/>
              <a:t>Corbin, J., &amp; Strauss, A. (2008). </a:t>
            </a:r>
            <a:r>
              <a:rPr lang="en-GB" i="1" dirty="0"/>
              <a:t>Basics of qualitative research: Techniques and procedures for developing grounded theory</a:t>
            </a:r>
            <a:r>
              <a:rPr lang="en-GB" dirty="0"/>
              <a:t> (3rd ed.). Thousand Oaks, CA: Sage.</a:t>
            </a:r>
            <a:endParaRPr lang="en-US" dirty="0"/>
          </a:p>
          <a:p>
            <a:r>
              <a:rPr lang="en-GB" dirty="0" smtClean="0"/>
              <a:t>Creswell</a:t>
            </a:r>
            <a:r>
              <a:rPr lang="en-GB" dirty="0"/>
              <a:t>, J. W. (2009). </a:t>
            </a:r>
            <a:r>
              <a:rPr lang="en-GB" i="1" dirty="0"/>
              <a:t>Research design: Qualitative, qualitative, and mixed methods approaches</a:t>
            </a:r>
            <a:r>
              <a:rPr lang="en-GB" dirty="0"/>
              <a:t>. Thousand Oaks, CA: Sage.</a:t>
            </a:r>
            <a:endParaRPr lang="en-US" dirty="0"/>
          </a:p>
          <a:p>
            <a:r>
              <a:rPr lang="en-GB" dirty="0" err="1" smtClean="0"/>
              <a:t>Dey</a:t>
            </a:r>
            <a:r>
              <a:rPr lang="en-GB" dirty="0"/>
              <a:t>, I. (2004). Grounded theory. In C. Seale, G. Gobo, J. F. </a:t>
            </a:r>
            <a:r>
              <a:rPr lang="en-GB" dirty="0" err="1"/>
              <a:t>Gubrium</a:t>
            </a:r>
            <a:r>
              <a:rPr lang="en-GB" dirty="0"/>
              <a:t> &amp; D. Silverman (Eds.), </a:t>
            </a:r>
            <a:r>
              <a:rPr lang="en-GB" i="1" dirty="0"/>
              <a:t>Qualitative research practice</a:t>
            </a:r>
            <a:r>
              <a:rPr lang="en-GB" dirty="0"/>
              <a:t> (Concise Paperback ed., pp. 80-93). London: Sage</a:t>
            </a:r>
            <a:r>
              <a:rPr lang="en-GB" dirty="0" smtClean="0"/>
              <a:t>.</a:t>
            </a:r>
          </a:p>
          <a:p>
            <a:r>
              <a:rPr lang="en-GB" dirty="0"/>
              <a:t>Miller, S. I., &amp; Fredericks, M. (1999). How does grounded theory explain? </a:t>
            </a:r>
            <a:r>
              <a:rPr lang="en-GB" i="1" dirty="0"/>
              <a:t>Qualitative Health Research, 9</a:t>
            </a:r>
            <a:r>
              <a:rPr lang="en-GB" dirty="0"/>
              <a:t>(4), 538-551.</a:t>
            </a:r>
            <a:endParaRPr lang="en-US" dirty="0"/>
          </a:p>
          <a:p>
            <a:r>
              <a:rPr lang="en-GB" dirty="0"/>
              <a:t>Morrison, B., &amp; </a:t>
            </a:r>
            <a:r>
              <a:rPr lang="en-GB" dirty="0" err="1"/>
              <a:t>Hamp</a:t>
            </a:r>
            <a:r>
              <a:rPr lang="en-GB" dirty="0"/>
              <a:t>-Lyons, L. (2007). Grounded theory research: increasing accountability and credibility through the use of the 'worked example'. </a:t>
            </a:r>
            <a:r>
              <a:rPr lang="en-GB" i="1" dirty="0"/>
              <a:t>The International Journal of Interdisciplinary Social Sciences, 2</a:t>
            </a:r>
            <a:r>
              <a:rPr lang="en-GB" dirty="0"/>
              <a:t>(3), 413-424.</a:t>
            </a:r>
            <a:endParaRPr lang="en-US" dirty="0"/>
          </a:p>
          <a:p>
            <a:r>
              <a:rPr lang="en-GB" dirty="0"/>
              <a:t>Richards, K. (2003). </a:t>
            </a:r>
            <a:r>
              <a:rPr lang="en-GB" i="1" dirty="0"/>
              <a:t>Qualitative inquiry in TESOL</a:t>
            </a:r>
            <a:r>
              <a:rPr lang="en-GB" dirty="0"/>
              <a:t>. Basingstoke: Palgrave Macmillan.</a:t>
            </a:r>
            <a:endParaRPr lang="en-US" dirty="0"/>
          </a:p>
          <a:p>
            <a:pPr marL="0" indent="0">
              <a:buNone/>
            </a:pPr>
            <a:endParaRPr lang="en-GB" dirty="0" smtClean="0"/>
          </a:p>
          <a:p>
            <a:endParaRPr lang="en-GB" dirty="0" smtClean="0"/>
          </a:p>
          <a:p>
            <a:endParaRPr lang="en-US" dirty="0"/>
          </a:p>
          <a:p>
            <a:pPr marL="0" indent="0">
              <a:buNone/>
            </a:pPr>
            <a:endParaRPr lang="en-US" dirty="0"/>
          </a:p>
        </p:txBody>
      </p:sp>
    </p:spTree>
    <p:extLst>
      <p:ext uri="{BB962C8B-B14F-4D97-AF65-F5344CB8AC3E}">
        <p14:creationId xmlns:p14="http://schemas.microsoft.com/office/powerpoint/2010/main" val="277197193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normAutofit/>
          </a:bodyPr>
          <a:lstStyle/>
          <a:p>
            <a:r>
              <a:rPr lang="en-GB" dirty="0" smtClean="0"/>
              <a:t>there </a:t>
            </a:r>
            <a:r>
              <a:rPr lang="en-GB" dirty="0"/>
              <a:t>is no such thing as ‘grounded theory’ </a:t>
            </a:r>
            <a:r>
              <a:rPr lang="en-GB" dirty="0" smtClean="0"/>
              <a:t>as a </a:t>
            </a:r>
            <a:r>
              <a:rPr lang="en-GB" dirty="0"/>
              <a:t>single, unified methodology, tightly defined and clearly </a:t>
            </a:r>
            <a:r>
              <a:rPr lang="en-GB" dirty="0" smtClean="0"/>
              <a:t>specified</a:t>
            </a:r>
          </a:p>
          <a:p>
            <a:r>
              <a:rPr lang="en-GB" dirty="0" smtClean="0"/>
              <a:t>different </a:t>
            </a:r>
            <a:r>
              <a:rPr lang="en-GB" dirty="0"/>
              <a:t>interpretations of grounded theory </a:t>
            </a:r>
            <a:endParaRPr lang="en-GB" dirty="0" smtClean="0"/>
          </a:p>
          <a:p>
            <a:pPr lvl="1"/>
            <a:r>
              <a:rPr lang="en-GB" sz="2800" dirty="0" smtClean="0"/>
              <a:t>Glaser </a:t>
            </a:r>
            <a:r>
              <a:rPr lang="en-GB" sz="2800" dirty="0"/>
              <a:t>(1987</a:t>
            </a:r>
            <a:r>
              <a:rPr lang="en-GB" sz="2800" dirty="0" smtClean="0"/>
              <a:t>)</a:t>
            </a:r>
          </a:p>
          <a:p>
            <a:pPr lvl="1"/>
            <a:r>
              <a:rPr lang="en-GB" sz="2800" dirty="0" smtClean="0"/>
              <a:t>Strauss </a:t>
            </a:r>
            <a:r>
              <a:rPr lang="en-GB" sz="2800" dirty="0"/>
              <a:t>(1987</a:t>
            </a:r>
            <a:r>
              <a:rPr lang="en-GB" sz="2800" dirty="0" smtClean="0"/>
              <a:t>)</a:t>
            </a:r>
          </a:p>
          <a:p>
            <a:pPr lvl="1"/>
            <a:r>
              <a:rPr lang="en-GB" sz="2800" dirty="0" smtClean="0"/>
              <a:t>Strauss </a:t>
            </a:r>
            <a:r>
              <a:rPr lang="en-GB" sz="2800" dirty="0"/>
              <a:t>and Corbin (1990</a:t>
            </a:r>
            <a:r>
              <a:rPr lang="en-GB" sz="2800" dirty="0" smtClean="0"/>
              <a:t>)</a:t>
            </a:r>
          </a:p>
          <a:p>
            <a:pPr lvl="1"/>
            <a:r>
              <a:rPr lang="en-GB" sz="2800" dirty="0" smtClean="0"/>
              <a:t>Others; e.g</a:t>
            </a:r>
            <a:r>
              <a:rPr lang="en-GB" sz="2800" dirty="0"/>
              <a:t>. </a:t>
            </a:r>
            <a:r>
              <a:rPr lang="en-GB" sz="2800" dirty="0" err="1"/>
              <a:t>Charmaz</a:t>
            </a:r>
            <a:r>
              <a:rPr lang="en-GB" sz="2800" dirty="0"/>
              <a:t>, 1990; </a:t>
            </a:r>
            <a:r>
              <a:rPr lang="en-GB" sz="2800" dirty="0" err="1"/>
              <a:t>Kools</a:t>
            </a:r>
            <a:r>
              <a:rPr lang="en-GB" sz="2800" dirty="0"/>
              <a:t> et al., </a:t>
            </a:r>
            <a:r>
              <a:rPr lang="en-GB" sz="2800" dirty="0" smtClean="0"/>
              <a:t>1996</a:t>
            </a:r>
          </a:p>
          <a:p>
            <a:pPr marL="0" indent="0" algn="r">
              <a:buNone/>
            </a:pPr>
            <a:r>
              <a:rPr lang="en-GB" dirty="0" err="1" smtClean="0"/>
              <a:t>Dey</a:t>
            </a:r>
            <a:r>
              <a:rPr lang="en-GB" dirty="0" smtClean="0"/>
              <a:t>, 2004</a:t>
            </a:r>
            <a:r>
              <a:rPr lang="en-GB" dirty="0"/>
              <a:t>, p. </a:t>
            </a:r>
            <a:r>
              <a:rPr lang="en-GB" dirty="0" smtClean="0"/>
              <a:t>80</a:t>
            </a:r>
            <a:endParaRPr lang="en-US" dirty="0"/>
          </a:p>
          <a:p>
            <a:endParaRPr lang="en-US" dirty="0"/>
          </a:p>
        </p:txBody>
      </p:sp>
    </p:spTree>
    <p:extLst>
      <p:ext uri="{BB962C8B-B14F-4D97-AF65-F5344CB8AC3E}">
        <p14:creationId xmlns:p14="http://schemas.microsoft.com/office/powerpoint/2010/main" val="12559958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normAutofit/>
          </a:bodyPr>
          <a:lstStyle/>
          <a:p>
            <a:pPr marL="0" indent="0">
              <a:buNone/>
            </a:pPr>
            <a:r>
              <a:rPr lang="en-GB" b="1" dirty="0" smtClean="0"/>
              <a:t>Characteristics of GT </a:t>
            </a:r>
          </a:p>
          <a:p>
            <a:r>
              <a:rPr lang="en-GB" dirty="0" smtClean="0"/>
              <a:t>simultaneous </a:t>
            </a:r>
            <a:r>
              <a:rPr lang="en-GB" dirty="0"/>
              <a:t>data collection and </a:t>
            </a:r>
            <a:r>
              <a:rPr lang="en-GB" dirty="0" smtClean="0"/>
              <a:t>analysis</a:t>
            </a:r>
          </a:p>
          <a:p>
            <a:r>
              <a:rPr lang="en-GB" dirty="0" smtClean="0"/>
              <a:t>pursuit </a:t>
            </a:r>
            <a:r>
              <a:rPr lang="en-GB" dirty="0"/>
              <a:t>of emergent themes through early data </a:t>
            </a:r>
            <a:r>
              <a:rPr lang="en-GB" dirty="0" smtClean="0"/>
              <a:t>analysis</a:t>
            </a:r>
          </a:p>
          <a:p>
            <a:r>
              <a:rPr lang="en-GB" dirty="0" smtClean="0"/>
              <a:t>discovery </a:t>
            </a:r>
            <a:r>
              <a:rPr lang="en-GB" dirty="0"/>
              <a:t>of basic social processes within the </a:t>
            </a:r>
            <a:r>
              <a:rPr lang="en-GB" dirty="0" smtClean="0"/>
              <a:t>data</a:t>
            </a:r>
          </a:p>
        </p:txBody>
      </p:sp>
    </p:spTree>
    <p:extLst>
      <p:ext uri="{BB962C8B-B14F-4D97-AF65-F5344CB8AC3E}">
        <p14:creationId xmlns:p14="http://schemas.microsoft.com/office/powerpoint/2010/main" val="2718155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normAutofit/>
          </a:bodyPr>
          <a:lstStyle/>
          <a:p>
            <a:pPr marL="0" indent="0">
              <a:buNone/>
            </a:pPr>
            <a:r>
              <a:rPr lang="en-GB" b="1" dirty="0"/>
              <a:t>Characteristics of GT </a:t>
            </a:r>
            <a:r>
              <a:rPr lang="en-GB" b="1" dirty="0" smtClean="0"/>
              <a:t>(Cont.)</a:t>
            </a:r>
            <a:endParaRPr lang="en-GB" dirty="0" smtClean="0"/>
          </a:p>
          <a:p>
            <a:r>
              <a:rPr lang="en-GB" dirty="0" smtClean="0"/>
              <a:t>inductive </a:t>
            </a:r>
            <a:r>
              <a:rPr lang="en-GB" dirty="0"/>
              <a:t>construction of abstract categories that explain and synthesize these </a:t>
            </a:r>
            <a:r>
              <a:rPr lang="en-GB" dirty="0" smtClean="0"/>
              <a:t>processes</a:t>
            </a:r>
          </a:p>
          <a:p>
            <a:r>
              <a:rPr lang="en-GB" dirty="0" smtClean="0"/>
              <a:t>sampling </a:t>
            </a:r>
            <a:r>
              <a:rPr lang="en-GB" dirty="0"/>
              <a:t>to refine the categories through comparative </a:t>
            </a:r>
            <a:r>
              <a:rPr lang="en-GB" dirty="0" smtClean="0"/>
              <a:t>processes</a:t>
            </a:r>
          </a:p>
          <a:p>
            <a:r>
              <a:rPr lang="en-GB" dirty="0" smtClean="0"/>
              <a:t>integration </a:t>
            </a:r>
            <a:r>
              <a:rPr lang="en-GB" dirty="0"/>
              <a:t>of categories into a theoretical framework that specifies causes, conditions, and consequences of the studied </a:t>
            </a:r>
            <a:r>
              <a:rPr lang="en-GB" dirty="0" smtClean="0"/>
              <a:t>process</a:t>
            </a:r>
          </a:p>
          <a:p>
            <a:pPr marL="0" indent="0" algn="r">
              <a:buNone/>
            </a:pPr>
            <a:r>
              <a:rPr lang="en-GB" dirty="0" err="1" smtClean="0"/>
              <a:t>Charmaz</a:t>
            </a:r>
            <a:r>
              <a:rPr lang="en-GB" dirty="0" smtClean="0"/>
              <a:t>, 2002</a:t>
            </a:r>
            <a:r>
              <a:rPr lang="en-GB" dirty="0"/>
              <a:t>, p. </a:t>
            </a:r>
            <a:r>
              <a:rPr lang="en-GB" dirty="0" smtClean="0"/>
              <a:t>677</a:t>
            </a:r>
            <a:endParaRPr lang="en-US" dirty="0"/>
          </a:p>
        </p:txBody>
      </p:sp>
    </p:spTree>
    <p:extLst>
      <p:ext uri="{BB962C8B-B14F-4D97-AF65-F5344CB8AC3E}">
        <p14:creationId xmlns:p14="http://schemas.microsoft.com/office/powerpoint/2010/main" val="2525470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Grounded Theory: Introduction</a:t>
            </a:r>
            <a:endParaRPr lang="th-TH" b="1" dirty="0"/>
          </a:p>
        </p:txBody>
      </p:sp>
      <p:sp>
        <p:nvSpPr>
          <p:cNvPr id="3" name="Content Placeholder 2"/>
          <p:cNvSpPr>
            <a:spLocks noGrp="1"/>
          </p:cNvSpPr>
          <p:nvPr>
            <p:ph idx="1"/>
          </p:nvPr>
        </p:nvSpPr>
        <p:spPr/>
        <p:txBody>
          <a:bodyPr/>
          <a:lstStyle/>
          <a:p>
            <a:r>
              <a:rPr lang="en-GB" dirty="0" smtClean="0"/>
              <a:t>GT </a:t>
            </a:r>
            <a:r>
              <a:rPr lang="en-GB" dirty="0"/>
              <a:t>can be used to ‘direct the research process as well as provide a heuristic for data analysis and interpretation</a:t>
            </a:r>
            <a:r>
              <a:rPr lang="en-GB" dirty="0" smtClean="0"/>
              <a:t>.’</a:t>
            </a:r>
          </a:p>
          <a:p>
            <a:pPr marL="0" indent="0" algn="r">
              <a:buNone/>
            </a:pPr>
            <a:r>
              <a:rPr lang="en-GB" dirty="0" smtClean="0"/>
              <a:t>Miller &amp; Fredericks, 1999</a:t>
            </a:r>
            <a:endParaRPr lang="en-GB" dirty="0"/>
          </a:p>
          <a:p>
            <a:pPr marL="0" indent="0">
              <a:buNone/>
            </a:pPr>
            <a:r>
              <a:rPr lang="en-GB" dirty="0" smtClean="0"/>
              <a:t> </a:t>
            </a:r>
          </a:p>
          <a:p>
            <a:r>
              <a:rPr lang="en-GB" dirty="0" smtClean="0"/>
              <a:t>in the TESOL field, GT offers </a:t>
            </a:r>
            <a:r>
              <a:rPr lang="en-GB" dirty="0"/>
              <a:t>a means of developing an understanding of an educational context without demanding the extended exposure for a full ethnography </a:t>
            </a:r>
            <a:endParaRPr lang="en-GB" dirty="0" smtClean="0"/>
          </a:p>
          <a:p>
            <a:pPr marL="0" indent="0" algn="r">
              <a:buNone/>
            </a:pPr>
            <a:r>
              <a:rPr lang="en-GB" dirty="0" smtClean="0"/>
              <a:t>Richard</a:t>
            </a:r>
            <a:r>
              <a:rPr lang="en-GB" dirty="0"/>
              <a:t>, </a:t>
            </a:r>
            <a:r>
              <a:rPr lang="en-GB" dirty="0" smtClean="0"/>
              <a:t>2003</a:t>
            </a:r>
            <a:endParaRPr lang="en-US" dirty="0"/>
          </a:p>
        </p:txBody>
      </p:sp>
    </p:spTree>
    <p:extLst>
      <p:ext uri="{BB962C8B-B14F-4D97-AF65-F5344CB8AC3E}">
        <p14:creationId xmlns:p14="http://schemas.microsoft.com/office/powerpoint/2010/main" val="2989442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GT for </a:t>
            </a:r>
            <a:r>
              <a:rPr lang="en-GB" dirty="0"/>
              <a:t>Data Analysis and Interpretation</a:t>
            </a:r>
            <a:endParaRPr lang="th-TH" b="1" dirty="0"/>
          </a:p>
        </p:txBody>
      </p:sp>
      <p:sp>
        <p:nvSpPr>
          <p:cNvPr id="3" name="Content Placeholder 2"/>
          <p:cNvSpPr>
            <a:spLocks noGrp="1"/>
          </p:cNvSpPr>
          <p:nvPr>
            <p:ph idx="1"/>
          </p:nvPr>
        </p:nvSpPr>
        <p:spPr/>
        <p:txBody>
          <a:bodyPr/>
          <a:lstStyle/>
          <a:p>
            <a:pPr marL="0" indent="0">
              <a:buNone/>
            </a:pPr>
            <a:r>
              <a:rPr lang="en-GB" dirty="0" smtClean="0"/>
              <a:t>Corbin </a:t>
            </a:r>
            <a:r>
              <a:rPr lang="en-GB" dirty="0"/>
              <a:t>and Strauss’s (2008) most recent work </a:t>
            </a:r>
            <a:r>
              <a:rPr lang="en-GB" i="1" dirty="0"/>
              <a:t>Basics of Qualitative Research: Techniques and Procedures for Developing Grounded Theory</a:t>
            </a:r>
            <a:r>
              <a:rPr lang="en-GB" dirty="0"/>
              <a:t> (3</a:t>
            </a:r>
            <a:r>
              <a:rPr lang="en-GB" baseline="30000" dirty="0"/>
              <a:t>rd</a:t>
            </a:r>
            <a:r>
              <a:rPr lang="en-GB" dirty="0"/>
              <a:t> Edition). </a:t>
            </a:r>
            <a:endParaRPr lang="en-US" dirty="0"/>
          </a:p>
        </p:txBody>
      </p:sp>
    </p:spTree>
    <p:extLst>
      <p:ext uri="{BB962C8B-B14F-4D97-AF65-F5344CB8AC3E}">
        <p14:creationId xmlns:p14="http://schemas.microsoft.com/office/powerpoint/2010/main" val="8978975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TC104033923[[fn=Depth]]</Template>
  <TotalTime>316</TotalTime>
  <Words>2222</Words>
  <Application>Microsoft Office PowerPoint</Application>
  <PresentationFormat>Widescreen</PresentationFormat>
  <Paragraphs>191</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Corbel</vt:lpstr>
      <vt:lpstr>DilleniaUPC</vt:lpstr>
      <vt:lpstr>Depth</vt:lpstr>
      <vt:lpstr>Employing  Technology  in  Conducting Grounded  Theory  Research  in Applied  Linguistics</vt:lpstr>
      <vt:lpstr>Grounded Theory: Introduction</vt:lpstr>
      <vt:lpstr>Grounded Theory: Introduction</vt:lpstr>
      <vt:lpstr>Grounded Theory: Introduction</vt:lpstr>
      <vt:lpstr>Grounded Theory: Introduction</vt:lpstr>
      <vt:lpstr>Grounded Theory: Introduction</vt:lpstr>
      <vt:lpstr>Grounded Theory: Introduction</vt:lpstr>
      <vt:lpstr>Grounded Theory: Introduction</vt:lpstr>
      <vt:lpstr>GT for Data Analysis and Interpretation</vt:lpstr>
      <vt:lpstr>GT for Data Analysis and Interpretation</vt:lpstr>
      <vt:lpstr>GT strategies: Coding</vt:lpstr>
      <vt:lpstr>GT strategies: Open Coding</vt:lpstr>
      <vt:lpstr>GT strategies: Open Coding</vt:lpstr>
      <vt:lpstr>GT strategies: Open Coding</vt:lpstr>
      <vt:lpstr>GT strategies: Axial Coding</vt:lpstr>
      <vt:lpstr>GT strategies: Axial Coding</vt:lpstr>
      <vt:lpstr>GT strategies: Axial Coding</vt:lpstr>
      <vt:lpstr>GT strategies: Integrating categories &amp; theory building</vt:lpstr>
      <vt:lpstr>GT strategies: Integrating categories &amp; theory building</vt:lpstr>
      <vt:lpstr>GT strategies: Memoing</vt:lpstr>
      <vt:lpstr>Case study: Open coding</vt:lpstr>
      <vt:lpstr>Case study: Open coding</vt:lpstr>
      <vt:lpstr>Case study: Open coding</vt:lpstr>
      <vt:lpstr>Case study: Memoing and Axial coding</vt:lpstr>
      <vt:lpstr>Case study: Memoing and Axial coding</vt:lpstr>
      <vt:lpstr>Case study: Memoing and Axial coding</vt:lpstr>
      <vt:lpstr>NVivo</vt:lpstr>
      <vt:lpstr>NVivo</vt:lpstr>
      <vt:lpstr>Nvivo: case study</vt:lpstr>
      <vt:lpstr>Nvivo: case study</vt:lpstr>
      <vt:lpstr>NVivo: case study</vt:lpstr>
      <vt:lpstr>NVivo: case study</vt:lpstr>
      <vt:lpstr>NVivo: case study</vt:lpstr>
      <vt:lpstr>NVivo: case study</vt:lpstr>
      <vt:lpstr>NVivo: case study</vt:lpstr>
      <vt:lpstr>NVivo: case study (model of categories and codes</vt:lpstr>
      <vt:lpstr>NVivo: case study (integrating categories)</vt:lpstr>
      <vt:lpstr>Issues of Validity and Reliability of the Qualitative analysis</vt:lpstr>
      <vt:lpstr>Issues of Validity and Reliability of the Qualitative analysis</vt:lpstr>
      <vt:lpstr>Issues of Validity and Reliability of the Qualitative analysis</vt:lpstr>
      <vt:lpstr>Issues of Validity and Reliability of the Qualitative analysis</vt:lpstr>
      <vt:lpstr>References</vt:lpstr>
    </vt:vector>
  </TitlesOfParts>
  <Company>Chiang Mai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Grounded Theory</dc:title>
  <dc:creator>More aMor</dc:creator>
  <cp:lastModifiedBy>More aMor</cp:lastModifiedBy>
  <cp:revision>26</cp:revision>
  <dcterms:created xsi:type="dcterms:W3CDTF">2014-06-04T02:42:10Z</dcterms:created>
  <dcterms:modified xsi:type="dcterms:W3CDTF">2014-06-09T06:00:49Z</dcterms:modified>
</cp:coreProperties>
</file>